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4"/>
  </p:notesMasterIdLst>
  <p:sldIdLst>
    <p:sldId id="256" r:id="rId2"/>
    <p:sldId id="257" r:id="rId3"/>
    <p:sldId id="282" r:id="rId4"/>
    <p:sldId id="258" r:id="rId5"/>
    <p:sldId id="297" r:id="rId6"/>
    <p:sldId id="283" r:id="rId7"/>
    <p:sldId id="259" r:id="rId8"/>
    <p:sldId id="284" r:id="rId9"/>
    <p:sldId id="260" r:id="rId10"/>
    <p:sldId id="285" r:id="rId11"/>
    <p:sldId id="261" r:id="rId12"/>
    <p:sldId id="271" r:id="rId13"/>
    <p:sldId id="286" r:id="rId14"/>
    <p:sldId id="262" r:id="rId15"/>
    <p:sldId id="267" r:id="rId16"/>
    <p:sldId id="287" r:id="rId17"/>
    <p:sldId id="263" r:id="rId18"/>
    <p:sldId id="268" r:id="rId19"/>
    <p:sldId id="269" r:id="rId20"/>
    <p:sldId id="280" r:id="rId21"/>
    <p:sldId id="281" r:id="rId22"/>
    <p:sldId id="288" r:id="rId23"/>
    <p:sldId id="265" r:id="rId24"/>
    <p:sldId id="266" r:id="rId25"/>
    <p:sldId id="270" r:id="rId26"/>
    <p:sldId id="289" r:id="rId27"/>
    <p:sldId id="264" r:id="rId28"/>
    <p:sldId id="272" r:id="rId29"/>
    <p:sldId id="273" r:id="rId30"/>
    <p:sldId id="274" r:id="rId31"/>
    <p:sldId id="275" r:id="rId32"/>
    <p:sldId id="290" r:id="rId33"/>
    <p:sldId id="276" r:id="rId34"/>
    <p:sldId id="291" r:id="rId35"/>
    <p:sldId id="277" r:id="rId36"/>
    <p:sldId id="278" r:id="rId37"/>
    <p:sldId id="279" r:id="rId38"/>
    <p:sldId id="293" r:id="rId39"/>
    <p:sldId id="294" r:id="rId40"/>
    <p:sldId id="295" r:id="rId41"/>
    <p:sldId id="296" r:id="rId42"/>
    <p:sldId id="292" r:id="rId4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911277-C0C1-4822-B408-A45616E8B3AB}" v="57" dt="2025-05-22T06:30:15.641"/>
    <p1510:client id="{D8566C41-A86F-E276-A98F-78E3AFC6B02B}" v="852" dt="2025-05-21T19:30:42.966"/>
    <p1510:client id="{E41390D7-2588-E669-E41D-0EFE1D099D4E}" v="19" dt="2025-05-21T16:33:59.537"/>
    <p1510:client id="{F0D64383-26EB-425E-839B-F963FB219F77}" v="1" dt="2025-05-21T15:43:05.131"/>
    <p1510:client id="{FC54785B-8C0B-40F0-838B-DC22031EC142}" v="4" dt="2025-05-21T07:26:22.03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7A103-E7E2-4A6C-ADD3-249D50AA2A6F}" type="datetimeFigureOut">
              <a:rPr lang="es-ES" smtClean="0"/>
              <a:t>22/05/2025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CE48C-5D32-43DD-8C17-A43A90F99A8B}" type="slidenum">
              <a:rPr lang="es-ES" smtClean="0"/>
              <a:t>‹#›</a:t>
            </a:fld>
            <a:endParaRPr lang="es-ES"/>
          </a:p>
        </p:txBody>
      </p:sp>
    </p:spTree>
    <p:extLst>
      <p:ext uri="{BB962C8B-B14F-4D97-AF65-F5344CB8AC3E}">
        <p14:creationId xmlns:p14="http://schemas.microsoft.com/office/powerpoint/2010/main" val="1774408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404C207-E0AA-428E-BEAD-0FF94431B2F5}" type="datetime1">
              <a:rPr lang="en-US" smtClean="0"/>
              <a:t>5/22/2025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392349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005CA3-F286-4F03-A897-103FA5F935FD}" type="datetime1">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214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1BF7D6-E7C2-4550-BB95-5631F8E1EF9F}" type="datetime1">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90707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DDEC07-7BD1-4192-9ADF-B330CFB017CD}" type="datetime1">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23469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35F570-7185-4358-B7DD-DB508A54ED83}" type="datetime1">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37848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A28C0-6570-4B59-B71B-D6D9EA1DC265}" type="datetime1">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86170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E2FBC6-D017-4C67-866C-650E59F7129D}" type="datetime1">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76858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3239E3-F2BD-431C-96E5-5CFF0CBE0DC9}" type="datetime1">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334998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DCD6F9-4DA4-449E-B0F9-8A7C0A2A615C}" type="datetime1">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35386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9D5FE9-7B03-4795-B03C-8170E3BAF141}" type="datetime1">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22883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993CFA-71D6-4F8F-8776-89F541D098FD}" type="datetime1">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51859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1E3F7E-6C4B-4487-B0C1-8E90CF4B2614}" type="datetime1">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68086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9DF016-8CA7-4C68-A47E-A419B91E0F1A}" type="datetime1">
              <a:rPr lang="en-US" smtClean="0"/>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29060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9F3566-3D21-4394-8591-636AB24A26D4}" type="datetime1">
              <a:rPr lang="en-US" smtClean="0"/>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54524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AAF0DE8-564A-406F-88A1-E3E5EB1E287B}" type="datetime1">
              <a:rPr lang="en-US" smtClean="0"/>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99763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6669AD-F3CA-4655-8976-9B2C6FAE7EAA}" type="datetime1">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98502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E0A2BA-3156-4374-A298-4B52DA86DD16}" type="datetime1">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7234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7D415AF-15B8-4CDF-BB90-DDBFB528D18B}" type="datetime1">
              <a:rPr lang="en-US" smtClean="0"/>
              <a:t>5/22/2025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74812881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snap.stanford.edu/data/egonets-Facebook.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8" name="Rectangle 8">
            <a:extLst>
              <a:ext uri="{FF2B5EF4-FFF2-40B4-BE49-F238E27FC236}">
                <a16:creationId xmlns:a16="http://schemas.microsoft.com/office/drawing/2014/main" id="{94961B61-03D2-49E9-BD4B-B3A93E5A2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10">
            <a:extLst>
              <a:ext uri="{FF2B5EF4-FFF2-40B4-BE49-F238E27FC236}">
                <a16:creationId xmlns:a16="http://schemas.microsoft.com/office/drawing/2014/main" id="{F719563D-93CB-4148-9B1C-AB39FA117B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pic>
        <p:nvPicPr>
          <p:cNvPr id="4" name="Picture 3" descr="Fondo de tecnología de bloques y redes azules">
            <a:extLst>
              <a:ext uri="{FF2B5EF4-FFF2-40B4-BE49-F238E27FC236}">
                <a16:creationId xmlns:a16="http://schemas.microsoft.com/office/drawing/2014/main" id="{A4A6B0B2-967A-0F9C-98B9-26D098C780C5}"/>
              </a:ext>
            </a:extLst>
          </p:cNvPr>
          <p:cNvPicPr>
            <a:picLocks noChangeAspect="1"/>
          </p:cNvPicPr>
          <p:nvPr/>
        </p:nvPicPr>
        <p:blipFill>
          <a:blip r:embed="rId4">
            <a:alphaModFix amt="20000"/>
          </a:blip>
          <a:srcRect l="359" t="2623" r="73" b="-2624"/>
          <a:stretch>
            <a:fillRect/>
          </a:stretch>
        </p:blipFill>
        <p:spPr>
          <a:xfrm>
            <a:off x="20" y="10"/>
            <a:ext cx="12193449" cy="6857997"/>
          </a:xfrm>
          <a:prstGeom prst="rect">
            <a:avLst/>
          </a:prstGeom>
        </p:spPr>
      </p:pic>
      <p:sp>
        <p:nvSpPr>
          <p:cNvPr id="100" name="Rectangle 12">
            <a:extLst>
              <a:ext uri="{FF2B5EF4-FFF2-40B4-BE49-F238E27FC236}">
                <a16:creationId xmlns:a16="http://schemas.microsoft.com/office/drawing/2014/main" id="{E8AF3458-709F-4682-8E3C-FA8FECC8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912" y="2125133"/>
            <a:ext cx="8736013" cy="2607734"/>
          </a:xfrm>
          <a:prstGeom prst="rect">
            <a:avLst/>
          </a:prstGeom>
          <a:solidFill>
            <a:schemeClr val="bg1">
              <a:alpha val="35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tx1"/>
              </a:solidFill>
            </a:endParaRPr>
          </a:p>
        </p:txBody>
      </p:sp>
      <p:sp>
        <p:nvSpPr>
          <p:cNvPr id="2" name="Título 1"/>
          <p:cNvSpPr>
            <a:spLocks noGrp="1"/>
          </p:cNvSpPr>
          <p:nvPr>
            <p:ph type="ctrTitle"/>
          </p:nvPr>
        </p:nvSpPr>
        <p:spPr>
          <a:xfrm>
            <a:off x="1944158" y="2129367"/>
            <a:ext cx="8347076" cy="1595952"/>
          </a:xfrm>
        </p:spPr>
        <p:txBody>
          <a:bodyPr>
            <a:normAutofit/>
          </a:bodyPr>
          <a:lstStyle/>
          <a:p>
            <a:pPr algn="ctr"/>
            <a:r>
              <a:rPr lang="es-ES" sz="5400">
                <a:ea typeface="Calibri Light"/>
                <a:cs typeface="Calibri Light"/>
              </a:rPr>
              <a:t>Sie ii práctica final</a:t>
            </a:r>
          </a:p>
        </p:txBody>
      </p:sp>
      <p:sp>
        <p:nvSpPr>
          <p:cNvPr id="3" name="Subtítulo 2"/>
          <p:cNvSpPr>
            <a:spLocks noGrp="1"/>
          </p:cNvSpPr>
          <p:nvPr>
            <p:ph type="subTitle" idx="1"/>
          </p:nvPr>
        </p:nvSpPr>
        <p:spPr>
          <a:xfrm>
            <a:off x="1918758" y="3894653"/>
            <a:ext cx="8355542" cy="664647"/>
          </a:xfrm>
        </p:spPr>
        <p:txBody>
          <a:bodyPr>
            <a:normAutofit/>
          </a:bodyPr>
          <a:lstStyle/>
          <a:p>
            <a:pPr algn="ctr"/>
            <a:r>
              <a:rPr lang="es-ES" sz="2800">
                <a:ea typeface="Calibri"/>
                <a:cs typeface="Calibri"/>
              </a:rPr>
              <a:t>ANÁLISIS DE UNA BASE DE DATOS</a:t>
            </a:r>
          </a:p>
        </p:txBody>
      </p:sp>
      <p:sp>
        <p:nvSpPr>
          <p:cNvPr id="9" name="CuadroTexto 8">
            <a:extLst>
              <a:ext uri="{FF2B5EF4-FFF2-40B4-BE49-F238E27FC236}">
                <a16:creationId xmlns:a16="http://schemas.microsoft.com/office/drawing/2014/main" id="{13EBEF6E-33D8-E24D-11A1-F16D0B294FDF}"/>
              </a:ext>
            </a:extLst>
          </p:cNvPr>
          <p:cNvSpPr txBox="1"/>
          <p:nvPr/>
        </p:nvSpPr>
        <p:spPr>
          <a:xfrm>
            <a:off x="670983" y="5105400"/>
            <a:ext cx="446828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ea typeface="Calibri"/>
                <a:cs typeface="Calibri"/>
              </a:rPr>
              <a:t>Alejandro Fernández Muñoz</a:t>
            </a:r>
          </a:p>
          <a:p>
            <a:r>
              <a:rPr lang="es-ES">
                <a:ea typeface="Calibri"/>
                <a:cs typeface="Calibri"/>
              </a:rPr>
              <a:t>Daniel Gómez Obraztsov</a:t>
            </a:r>
          </a:p>
          <a:p>
            <a:r>
              <a:rPr lang="es-ES">
                <a:ea typeface="Calibri"/>
                <a:cs typeface="Calibri"/>
              </a:rPr>
              <a:t>María Sánchez Nieto</a:t>
            </a:r>
          </a:p>
          <a:p>
            <a:r>
              <a:rPr lang="es-ES">
                <a:ea typeface="Calibri"/>
                <a:cs typeface="Calibri"/>
              </a:rPr>
              <a:t>Gabriel Díaz Arevalillo</a:t>
            </a:r>
          </a:p>
        </p:txBody>
      </p:sp>
      <p:sp>
        <p:nvSpPr>
          <p:cNvPr id="5" name="Marcador de número de diapositiva 4">
            <a:extLst>
              <a:ext uri="{FF2B5EF4-FFF2-40B4-BE49-F238E27FC236}">
                <a16:creationId xmlns:a16="http://schemas.microsoft.com/office/drawing/2014/main" id="{4BDD586E-861D-7616-E0FB-6040012A20BC}"/>
              </a:ext>
            </a:extLst>
          </p:cNvPr>
          <p:cNvSpPr>
            <a:spLocks noGrp="1"/>
          </p:cNvSpPr>
          <p:nvPr>
            <p:ph type="sldNum" sz="quarter" idx="12"/>
          </p:nvPr>
        </p:nvSpPr>
        <p:spPr/>
        <p:txBody>
          <a:bodyPr/>
          <a:lstStyle/>
          <a:p>
            <a:fld id="{D57F1E4F-1CFF-5643-939E-217C01CDF565}" type="slidenum">
              <a:rPr lang="en-US" smtClean="0"/>
              <a:pPr/>
              <a:t>1</a:t>
            </a:fld>
            <a:endParaRPr lang="en-US"/>
          </a:p>
        </p:txBody>
      </p:sp>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F18BAF2-FF35-77C9-77F7-C365E9D8A6D3}"/>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F7635994-58C7-EE23-ADC6-D49478041D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03C46743-6A41-0DBE-DC39-18A574CC96BD}"/>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C02D3CD1-1B48-35B5-484D-5650ECA3AC39}"/>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a:ea typeface="Calibri"/>
                <a:cs typeface="Calibri"/>
              </a:rPr>
              <a:t>Introducción</a:t>
            </a:r>
          </a:p>
          <a:p>
            <a:pPr marL="457200" indent="-457200">
              <a:buFont typeface="Arial"/>
              <a:buChar char="•"/>
            </a:pPr>
            <a:r>
              <a:rPr lang="es-ES" sz="2800">
                <a:ea typeface="Calibri"/>
                <a:cs typeface="Calibri"/>
              </a:rPr>
              <a:t>Dataset elegido</a:t>
            </a:r>
          </a:p>
          <a:p>
            <a:pPr marL="457200" indent="-457200">
              <a:buFont typeface="Arial"/>
              <a:buChar char="•"/>
            </a:pPr>
            <a:r>
              <a:rPr lang="es-ES" sz="2800">
                <a:ea typeface="Calibri"/>
                <a:cs typeface="Calibri"/>
              </a:rPr>
              <a:t>Adaptar el dataset a neo4j</a:t>
            </a:r>
          </a:p>
          <a:p>
            <a:pPr marL="457200" indent="-457200">
              <a:buFont typeface="Arial"/>
              <a:buChar char="•"/>
            </a:pPr>
            <a:r>
              <a:rPr lang="es-ES" sz="2800" b="1" u="sng">
                <a:ea typeface="Calibri"/>
                <a:cs typeface="Calibri"/>
              </a:rPr>
              <a:t>Creación del proyecto</a:t>
            </a:r>
          </a:p>
          <a:p>
            <a:pPr marL="457200" indent="-457200">
              <a:buFont typeface="Arial"/>
              <a:buChar char="•"/>
            </a:pPr>
            <a:r>
              <a:rPr lang="es-ES" sz="2800">
                <a:ea typeface="Calibri"/>
                <a:cs typeface="Calibri"/>
              </a:rPr>
              <a:t>Carga de datos</a:t>
            </a:r>
            <a:endParaRPr lang="es-ES"/>
          </a:p>
          <a:p>
            <a:pPr marL="457200" indent="-457200">
              <a:buFont typeface="Arial"/>
              <a:buChar char="•"/>
            </a:pPr>
            <a:r>
              <a:rPr lang="es-ES" sz="2800">
                <a:ea typeface="Calibri"/>
                <a:cs typeface="Calibri"/>
              </a:rPr>
              <a:t>Preparación de los datos para su análisis</a:t>
            </a:r>
          </a:p>
          <a:p>
            <a:pPr marL="457200" indent="-457200">
              <a:buFont typeface="Arial"/>
              <a:buChar char="•"/>
            </a:pPr>
            <a:r>
              <a:rPr lang="es-ES" sz="2800">
                <a:ea typeface="Calibri"/>
                <a:cs typeface="Calibri"/>
              </a:rPr>
              <a:t>Análisis de la estructura del grafo</a:t>
            </a:r>
          </a:p>
          <a:p>
            <a:pPr marL="457200" indent="-457200">
              <a:buFont typeface="Arial"/>
              <a:buChar char="•"/>
            </a:pPr>
            <a:r>
              <a:rPr lang="es-ES" sz="2800">
                <a:ea typeface="Calibri"/>
                <a:cs typeface="Calibri"/>
              </a:rPr>
              <a:t>Análisis de las centralidades</a:t>
            </a:r>
          </a:p>
          <a:p>
            <a:pPr marL="457200" indent="-457200">
              <a:buFont typeface="Arial"/>
              <a:buChar char="•"/>
            </a:pPr>
            <a:r>
              <a:rPr lang="es-ES" sz="2800">
                <a:ea typeface="Calibri"/>
                <a:cs typeface="Calibri"/>
              </a:rPr>
              <a:t>Comparación de las centralidades</a:t>
            </a:r>
          </a:p>
          <a:p>
            <a:pPr marL="457200" indent="-457200">
              <a:buFont typeface="Arial"/>
              <a:buChar char="•"/>
            </a:pPr>
            <a:r>
              <a:rPr lang="es-ES" sz="2800">
                <a:ea typeface="Calibri"/>
                <a:cs typeface="Calibri"/>
              </a:rPr>
              <a:t>Relación clustering-grado</a:t>
            </a:r>
          </a:p>
          <a:p>
            <a:pPr marL="457200" indent="-457200">
              <a:buFont typeface="Arial"/>
              <a:buChar char="•"/>
            </a:pPr>
            <a:r>
              <a:rPr lang="es-ES" sz="2800">
                <a:ea typeface="Calibri"/>
                <a:cs typeface="Calibri"/>
              </a:rPr>
              <a:t>Diagrama de nodos</a:t>
            </a:r>
          </a:p>
        </p:txBody>
      </p:sp>
      <p:sp>
        <p:nvSpPr>
          <p:cNvPr id="6" name="CuadroTexto 5">
            <a:extLst>
              <a:ext uri="{FF2B5EF4-FFF2-40B4-BE49-F238E27FC236}">
                <a16:creationId xmlns:a16="http://schemas.microsoft.com/office/drawing/2014/main" id="{F1D55B2F-74CE-E967-1FCD-2B0B4A759726}"/>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D880AF08-DBA5-7576-C35F-9C575CF398FF}"/>
              </a:ext>
            </a:extLst>
          </p:cNvPr>
          <p:cNvSpPr>
            <a:spLocks noGrp="1"/>
          </p:cNvSpPr>
          <p:nvPr>
            <p:ph type="sldNum" sz="quarter" idx="12"/>
          </p:nvPr>
        </p:nvSpPr>
        <p:spPr/>
        <p:txBody>
          <a:bodyPr/>
          <a:lstStyle/>
          <a:p>
            <a:fld id="{D57F1E4F-1CFF-5643-939E-217C01CDF565}" type="slidenum">
              <a:rPr lang="en-US" smtClean="0"/>
              <a:pPr/>
              <a:t>10</a:t>
            </a:fld>
            <a:endParaRPr lang="en-US"/>
          </a:p>
        </p:txBody>
      </p:sp>
    </p:spTree>
    <p:extLst>
      <p:ext uri="{BB962C8B-B14F-4D97-AF65-F5344CB8AC3E}">
        <p14:creationId xmlns:p14="http://schemas.microsoft.com/office/powerpoint/2010/main" val="3485955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7167BBC-E4B0-AAF2-82F9-9AB09A6A5E39}"/>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E215C6FD-0725-4590-18BC-52920E8EC9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75121074-B529-12FF-0FDE-DEF89BCC1345}"/>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FEA953D9-2FBF-3C45-27E7-C9E934BB78F9}"/>
              </a:ext>
            </a:extLst>
          </p:cNvPr>
          <p:cNvSpPr txBox="1"/>
          <p:nvPr/>
        </p:nvSpPr>
        <p:spPr>
          <a:xfrm>
            <a:off x="852652" y="1713081"/>
            <a:ext cx="1066666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Al crear el proyecto debemos pulsar a la derecha en add -&gt; Local DBMS. En la pestaña que se nos abre, introducimos la contraseña que configuramos al crear el usuario de Neo4j y pulsamos en crear.</a:t>
            </a:r>
          </a:p>
          <a:p>
            <a:endParaRPr lang="es-ES" sz="2800">
              <a:ea typeface="Calibri"/>
              <a:cs typeface="Calibri"/>
            </a:endParaRPr>
          </a:p>
          <a:p>
            <a:endParaRPr lang="es-ES" sz="2800">
              <a:ea typeface="Calibri"/>
              <a:cs typeface="Calibri"/>
            </a:endParaRPr>
          </a:p>
        </p:txBody>
      </p:sp>
      <p:sp>
        <p:nvSpPr>
          <p:cNvPr id="6" name="CuadroTexto 5">
            <a:extLst>
              <a:ext uri="{FF2B5EF4-FFF2-40B4-BE49-F238E27FC236}">
                <a16:creationId xmlns:a16="http://schemas.microsoft.com/office/drawing/2014/main" id="{90779664-6A3E-6379-69FF-FEB7578724EC}"/>
              </a:ext>
            </a:extLst>
          </p:cNvPr>
          <p:cNvSpPr txBox="1"/>
          <p:nvPr/>
        </p:nvSpPr>
        <p:spPr>
          <a:xfrm>
            <a:off x="590208" y="736197"/>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Creación del proyecto</a:t>
            </a:r>
          </a:p>
        </p:txBody>
      </p:sp>
      <p:pic>
        <p:nvPicPr>
          <p:cNvPr id="7" name="Imagen 6" descr="Imagen 1, Imagen">
            <a:extLst>
              <a:ext uri="{FF2B5EF4-FFF2-40B4-BE49-F238E27FC236}">
                <a16:creationId xmlns:a16="http://schemas.microsoft.com/office/drawing/2014/main" id="{C02FDECC-AE7D-B0D7-2C8C-04C09E01063D}"/>
              </a:ext>
            </a:extLst>
          </p:cNvPr>
          <p:cNvPicPr>
            <a:picLocks noChangeAspect="1"/>
          </p:cNvPicPr>
          <p:nvPr/>
        </p:nvPicPr>
        <p:blipFill>
          <a:blip r:embed="rId3"/>
          <a:stretch>
            <a:fillRect/>
          </a:stretch>
        </p:blipFill>
        <p:spPr>
          <a:xfrm>
            <a:off x="2192243" y="3428721"/>
            <a:ext cx="7800042" cy="2592855"/>
          </a:xfrm>
          <a:prstGeom prst="rect">
            <a:avLst/>
          </a:prstGeom>
        </p:spPr>
      </p:pic>
      <p:sp>
        <p:nvSpPr>
          <p:cNvPr id="4" name="Marcador de número de diapositiva 3">
            <a:extLst>
              <a:ext uri="{FF2B5EF4-FFF2-40B4-BE49-F238E27FC236}">
                <a16:creationId xmlns:a16="http://schemas.microsoft.com/office/drawing/2014/main" id="{466F3780-CEEB-0AE5-A30A-F4249AB49BEE}"/>
              </a:ext>
            </a:extLst>
          </p:cNvPr>
          <p:cNvSpPr>
            <a:spLocks noGrp="1"/>
          </p:cNvSpPr>
          <p:nvPr>
            <p:ph type="sldNum" sz="quarter" idx="12"/>
          </p:nvPr>
        </p:nvSpPr>
        <p:spPr/>
        <p:txBody>
          <a:bodyPr/>
          <a:lstStyle/>
          <a:p>
            <a:fld id="{D57F1E4F-1CFF-5643-939E-217C01CDF565}" type="slidenum">
              <a:rPr lang="en-US" smtClean="0"/>
              <a:pPr/>
              <a:t>11</a:t>
            </a:fld>
            <a:endParaRPr lang="en-US"/>
          </a:p>
        </p:txBody>
      </p:sp>
    </p:spTree>
    <p:extLst>
      <p:ext uri="{BB962C8B-B14F-4D97-AF65-F5344CB8AC3E}">
        <p14:creationId xmlns:p14="http://schemas.microsoft.com/office/powerpoint/2010/main" val="370159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7F810E9-A3BE-91D1-5D3B-B5F3A158A937}"/>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892A7E65-144C-9B27-D893-84F666C4A4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87C8FB16-D169-0119-06B0-468EC858CB2D}"/>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E247B52E-50D3-FE73-2C8C-7B6D5EC94737}"/>
              </a:ext>
            </a:extLst>
          </p:cNvPr>
          <p:cNvSpPr txBox="1"/>
          <p:nvPr/>
        </p:nvSpPr>
        <p:spPr>
          <a:xfrm>
            <a:off x="860123" y="1825141"/>
            <a:ext cx="6699783"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Para añadir el csv a la base de datos, abrimos esta pestaña y pulsamos sobre import. Es en esta carpeta donde debemos cargar el csv.</a:t>
            </a:r>
          </a:p>
          <a:p>
            <a:endParaRPr lang="es-ES" sz="2800">
              <a:ea typeface="Calibri"/>
              <a:cs typeface="Calibri"/>
            </a:endParaRPr>
          </a:p>
          <a:p>
            <a:endParaRPr lang="es-ES" sz="2800">
              <a:ea typeface="Calibri"/>
              <a:cs typeface="Calibri"/>
            </a:endParaRPr>
          </a:p>
          <a:p>
            <a:r>
              <a:rPr lang="es-ES" sz="2800">
                <a:ea typeface="Calibri"/>
                <a:cs typeface="Calibri"/>
              </a:rPr>
              <a:t>Después volvemos a neo4j y le damos a open -&gt; neo4j browser.</a:t>
            </a:r>
          </a:p>
          <a:p>
            <a:endParaRPr lang="es-ES" sz="2800">
              <a:ea typeface="Calibri"/>
              <a:cs typeface="Calibri"/>
            </a:endParaRPr>
          </a:p>
        </p:txBody>
      </p:sp>
      <p:sp>
        <p:nvSpPr>
          <p:cNvPr id="6" name="CuadroTexto 5">
            <a:extLst>
              <a:ext uri="{FF2B5EF4-FFF2-40B4-BE49-F238E27FC236}">
                <a16:creationId xmlns:a16="http://schemas.microsoft.com/office/drawing/2014/main" id="{23D94070-F121-BB40-6E7E-8AD521FCDD63}"/>
              </a:ext>
            </a:extLst>
          </p:cNvPr>
          <p:cNvSpPr txBox="1"/>
          <p:nvPr/>
        </p:nvSpPr>
        <p:spPr>
          <a:xfrm>
            <a:off x="590208" y="736197"/>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Creación del proyecto</a:t>
            </a:r>
          </a:p>
        </p:txBody>
      </p:sp>
      <p:pic>
        <p:nvPicPr>
          <p:cNvPr id="4" name="Imagen 3" descr="Imagen 1, Imagen">
            <a:extLst>
              <a:ext uri="{FF2B5EF4-FFF2-40B4-BE49-F238E27FC236}">
                <a16:creationId xmlns:a16="http://schemas.microsoft.com/office/drawing/2014/main" id="{F46A5A3A-6B4B-90BB-0CA1-E77210A3F7BA}"/>
              </a:ext>
            </a:extLst>
          </p:cNvPr>
          <p:cNvPicPr>
            <a:picLocks noChangeAspect="1"/>
          </p:cNvPicPr>
          <p:nvPr/>
        </p:nvPicPr>
        <p:blipFill>
          <a:blip r:embed="rId3"/>
          <a:stretch>
            <a:fillRect/>
          </a:stretch>
        </p:blipFill>
        <p:spPr>
          <a:xfrm>
            <a:off x="7937687" y="1035984"/>
            <a:ext cx="3742391" cy="3329267"/>
          </a:xfrm>
          <a:prstGeom prst="rect">
            <a:avLst/>
          </a:prstGeom>
        </p:spPr>
      </p:pic>
      <p:pic>
        <p:nvPicPr>
          <p:cNvPr id="8" name="Imagen 7" descr="Imagen 1, Imagen">
            <a:extLst>
              <a:ext uri="{FF2B5EF4-FFF2-40B4-BE49-F238E27FC236}">
                <a16:creationId xmlns:a16="http://schemas.microsoft.com/office/drawing/2014/main" id="{DA635B5F-E6CF-8931-E1F6-561CDFF4405A}"/>
              </a:ext>
            </a:extLst>
          </p:cNvPr>
          <p:cNvPicPr>
            <a:picLocks noChangeAspect="1"/>
          </p:cNvPicPr>
          <p:nvPr/>
        </p:nvPicPr>
        <p:blipFill>
          <a:blip r:embed="rId4"/>
          <a:stretch>
            <a:fillRect/>
          </a:stretch>
        </p:blipFill>
        <p:spPr>
          <a:xfrm>
            <a:off x="1232741" y="5175998"/>
            <a:ext cx="9801225" cy="1257300"/>
          </a:xfrm>
          <a:prstGeom prst="rect">
            <a:avLst/>
          </a:prstGeom>
        </p:spPr>
      </p:pic>
      <p:sp>
        <p:nvSpPr>
          <p:cNvPr id="7" name="Marcador de número de diapositiva 6">
            <a:extLst>
              <a:ext uri="{FF2B5EF4-FFF2-40B4-BE49-F238E27FC236}">
                <a16:creationId xmlns:a16="http://schemas.microsoft.com/office/drawing/2014/main" id="{8E5BA472-867B-5A5C-3E5B-09FC675FC8D2}"/>
              </a:ext>
            </a:extLst>
          </p:cNvPr>
          <p:cNvSpPr>
            <a:spLocks noGrp="1"/>
          </p:cNvSpPr>
          <p:nvPr>
            <p:ph type="sldNum" sz="quarter" idx="12"/>
          </p:nvPr>
        </p:nvSpPr>
        <p:spPr/>
        <p:txBody>
          <a:bodyPr/>
          <a:lstStyle/>
          <a:p>
            <a:fld id="{D57F1E4F-1CFF-5643-939E-217C01CDF565}" type="slidenum">
              <a:rPr lang="en-US" smtClean="0"/>
              <a:pPr/>
              <a:t>12</a:t>
            </a:fld>
            <a:endParaRPr lang="en-US"/>
          </a:p>
        </p:txBody>
      </p:sp>
    </p:spTree>
    <p:extLst>
      <p:ext uri="{BB962C8B-B14F-4D97-AF65-F5344CB8AC3E}">
        <p14:creationId xmlns:p14="http://schemas.microsoft.com/office/powerpoint/2010/main" val="133206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6408661-065F-037F-41AB-0575A43A9813}"/>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E43982BC-853C-4856-3023-238BA0F272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E5A67E76-26E8-CE62-4F76-DE778C66DBAB}"/>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05A3EFA5-0AF3-55F9-C2CE-D1F43BB13D6C}"/>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a:ea typeface="Calibri"/>
                <a:cs typeface="Calibri"/>
              </a:rPr>
              <a:t>Introducción</a:t>
            </a:r>
          </a:p>
          <a:p>
            <a:pPr marL="457200" indent="-457200">
              <a:buFont typeface="Arial"/>
              <a:buChar char="•"/>
            </a:pPr>
            <a:r>
              <a:rPr lang="es-ES" sz="2800">
                <a:ea typeface="Calibri"/>
                <a:cs typeface="Calibri"/>
              </a:rPr>
              <a:t>Dataset elegido</a:t>
            </a:r>
          </a:p>
          <a:p>
            <a:pPr marL="457200" indent="-457200">
              <a:buFont typeface="Arial"/>
              <a:buChar char="•"/>
            </a:pPr>
            <a:r>
              <a:rPr lang="es-ES" sz="2800">
                <a:ea typeface="Calibri"/>
                <a:cs typeface="Calibri"/>
              </a:rPr>
              <a:t>Adaptar el dataset a neo4j</a:t>
            </a:r>
          </a:p>
          <a:p>
            <a:pPr marL="457200" indent="-457200">
              <a:buFont typeface="Arial"/>
              <a:buChar char="•"/>
            </a:pPr>
            <a:r>
              <a:rPr lang="es-ES" sz="2800">
                <a:ea typeface="Calibri"/>
                <a:cs typeface="Calibri"/>
              </a:rPr>
              <a:t>Creación del proyecto</a:t>
            </a:r>
          </a:p>
          <a:p>
            <a:pPr marL="457200" indent="-457200">
              <a:buFont typeface="Arial"/>
              <a:buChar char="•"/>
            </a:pPr>
            <a:r>
              <a:rPr lang="es-ES" sz="2800" b="1" u="sng">
                <a:ea typeface="Calibri"/>
                <a:cs typeface="Calibri"/>
              </a:rPr>
              <a:t>Carga de datos</a:t>
            </a:r>
            <a:endParaRPr lang="es-ES" b="1" u="sng"/>
          </a:p>
          <a:p>
            <a:pPr marL="457200" indent="-457200">
              <a:buFont typeface="Arial"/>
              <a:buChar char="•"/>
            </a:pPr>
            <a:r>
              <a:rPr lang="es-ES" sz="2800">
                <a:ea typeface="Calibri"/>
                <a:cs typeface="Calibri"/>
              </a:rPr>
              <a:t>Preparación de los datos para su análisis</a:t>
            </a:r>
          </a:p>
          <a:p>
            <a:pPr marL="457200" indent="-457200">
              <a:buFont typeface="Arial"/>
              <a:buChar char="•"/>
            </a:pPr>
            <a:r>
              <a:rPr lang="es-ES" sz="2800">
                <a:ea typeface="Calibri"/>
                <a:cs typeface="Calibri"/>
              </a:rPr>
              <a:t>Análisis de la estructura del grafo</a:t>
            </a:r>
          </a:p>
          <a:p>
            <a:pPr marL="457200" indent="-457200">
              <a:buFont typeface="Arial"/>
              <a:buChar char="•"/>
            </a:pPr>
            <a:r>
              <a:rPr lang="es-ES" sz="2800">
                <a:ea typeface="Calibri"/>
                <a:cs typeface="Calibri"/>
              </a:rPr>
              <a:t>Análisis de las centralidades</a:t>
            </a:r>
          </a:p>
          <a:p>
            <a:pPr marL="457200" indent="-457200">
              <a:buFont typeface="Arial"/>
              <a:buChar char="•"/>
            </a:pPr>
            <a:r>
              <a:rPr lang="es-ES" sz="2800">
                <a:ea typeface="Calibri"/>
                <a:cs typeface="Calibri"/>
              </a:rPr>
              <a:t>Comparación de las centralidades</a:t>
            </a:r>
          </a:p>
          <a:p>
            <a:pPr marL="457200" indent="-457200">
              <a:buFont typeface="Arial"/>
              <a:buChar char="•"/>
            </a:pPr>
            <a:r>
              <a:rPr lang="es-ES" sz="2800">
                <a:ea typeface="Calibri"/>
                <a:cs typeface="Calibri"/>
              </a:rPr>
              <a:t>Relación clustering-grado</a:t>
            </a:r>
          </a:p>
          <a:p>
            <a:pPr marL="457200" indent="-457200">
              <a:buFont typeface="Arial"/>
              <a:buChar char="•"/>
            </a:pPr>
            <a:r>
              <a:rPr lang="es-ES" sz="2800">
                <a:ea typeface="Calibri"/>
                <a:cs typeface="Calibri"/>
              </a:rPr>
              <a:t>Diagrama de nodos</a:t>
            </a:r>
          </a:p>
        </p:txBody>
      </p:sp>
      <p:sp>
        <p:nvSpPr>
          <p:cNvPr id="6" name="CuadroTexto 5">
            <a:extLst>
              <a:ext uri="{FF2B5EF4-FFF2-40B4-BE49-F238E27FC236}">
                <a16:creationId xmlns:a16="http://schemas.microsoft.com/office/drawing/2014/main" id="{26BE2F27-A77A-40DA-1F9E-E3C0726518D5}"/>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C1A85D83-FFC8-400B-BE94-311986CB43BF}"/>
              </a:ext>
            </a:extLst>
          </p:cNvPr>
          <p:cNvSpPr>
            <a:spLocks noGrp="1"/>
          </p:cNvSpPr>
          <p:nvPr>
            <p:ph type="sldNum" sz="quarter" idx="12"/>
          </p:nvPr>
        </p:nvSpPr>
        <p:spPr/>
        <p:txBody>
          <a:bodyPr/>
          <a:lstStyle/>
          <a:p>
            <a:fld id="{D57F1E4F-1CFF-5643-939E-217C01CDF565}" type="slidenum">
              <a:rPr lang="en-US" smtClean="0"/>
              <a:pPr/>
              <a:t>13</a:t>
            </a:fld>
            <a:endParaRPr lang="en-US"/>
          </a:p>
        </p:txBody>
      </p:sp>
    </p:spTree>
    <p:extLst>
      <p:ext uri="{BB962C8B-B14F-4D97-AF65-F5344CB8AC3E}">
        <p14:creationId xmlns:p14="http://schemas.microsoft.com/office/powerpoint/2010/main" val="3098454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E4FBC4A-3213-590A-FF7B-1441C06318E4}"/>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5FE2E331-2CB2-F80E-7F77-294CF8B570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27931AD8-95F2-13DE-7994-0BA332B378BC}"/>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54C4AD3C-C5F2-7E17-A2C4-65447D2D04FB}"/>
              </a:ext>
            </a:extLst>
          </p:cNvPr>
          <p:cNvSpPr txBox="1"/>
          <p:nvPr/>
        </p:nvSpPr>
        <p:spPr>
          <a:xfrm>
            <a:off x="590208" y="736197"/>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Carga de datos</a:t>
            </a:r>
          </a:p>
        </p:txBody>
      </p:sp>
      <p:sp>
        <p:nvSpPr>
          <p:cNvPr id="10" name="CuadroTexto 9">
            <a:extLst>
              <a:ext uri="{FF2B5EF4-FFF2-40B4-BE49-F238E27FC236}">
                <a16:creationId xmlns:a16="http://schemas.microsoft.com/office/drawing/2014/main" id="{79A75293-3BC4-B919-8C34-18BA3085AEED}"/>
              </a:ext>
            </a:extLst>
          </p:cNvPr>
          <p:cNvSpPr txBox="1"/>
          <p:nvPr/>
        </p:nvSpPr>
        <p:spPr>
          <a:xfrm>
            <a:off x="852652" y="1713081"/>
            <a:ext cx="1066666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2800">
                <a:ea typeface="Calibri"/>
                <a:cs typeface="Calibri"/>
              </a:rPr>
              <a:t>Una vez que ya hemos creado el proyecto en neo4j browser, lanzamos el siguiente comando para cargar los datos</a:t>
            </a:r>
            <a:endParaRPr lang="es-ES">
              <a:ea typeface="Calibri" panose="020F0502020204030204"/>
              <a:cs typeface="Calibri" panose="020F0502020204030204"/>
            </a:endParaRPr>
          </a:p>
          <a:p>
            <a:endParaRPr lang="es-ES" sz="2800">
              <a:ea typeface="Calibri"/>
              <a:cs typeface="Calibri"/>
            </a:endParaRPr>
          </a:p>
          <a:p>
            <a:endParaRPr lang="es-ES" sz="2800">
              <a:ea typeface="Calibri"/>
              <a:cs typeface="Calibri"/>
            </a:endParaRPr>
          </a:p>
        </p:txBody>
      </p:sp>
      <p:pic>
        <p:nvPicPr>
          <p:cNvPr id="11" name="Imagen 10" descr="Imagen 1, Imagen">
            <a:extLst>
              <a:ext uri="{FF2B5EF4-FFF2-40B4-BE49-F238E27FC236}">
                <a16:creationId xmlns:a16="http://schemas.microsoft.com/office/drawing/2014/main" id="{B7164DCB-2277-A1B1-ED34-F938C5205EFD}"/>
              </a:ext>
            </a:extLst>
          </p:cNvPr>
          <p:cNvPicPr>
            <a:picLocks noChangeAspect="1"/>
          </p:cNvPicPr>
          <p:nvPr/>
        </p:nvPicPr>
        <p:blipFill>
          <a:blip r:embed="rId3"/>
          <a:srcRect r="13246" b="23552"/>
          <a:stretch>
            <a:fillRect/>
          </a:stretch>
        </p:blipFill>
        <p:spPr>
          <a:xfrm>
            <a:off x="2018700" y="2983967"/>
            <a:ext cx="8634856" cy="2885978"/>
          </a:xfrm>
          <a:prstGeom prst="rect">
            <a:avLst/>
          </a:prstGeom>
        </p:spPr>
      </p:pic>
      <p:sp>
        <p:nvSpPr>
          <p:cNvPr id="3" name="Marcador de número de diapositiva 2">
            <a:extLst>
              <a:ext uri="{FF2B5EF4-FFF2-40B4-BE49-F238E27FC236}">
                <a16:creationId xmlns:a16="http://schemas.microsoft.com/office/drawing/2014/main" id="{0DD8281B-EAA1-A770-A180-29B715BE84D5}"/>
              </a:ext>
            </a:extLst>
          </p:cNvPr>
          <p:cNvSpPr>
            <a:spLocks noGrp="1"/>
          </p:cNvSpPr>
          <p:nvPr>
            <p:ph type="sldNum" sz="quarter" idx="12"/>
          </p:nvPr>
        </p:nvSpPr>
        <p:spPr/>
        <p:txBody>
          <a:bodyPr/>
          <a:lstStyle/>
          <a:p>
            <a:fld id="{D57F1E4F-1CFF-5643-939E-217C01CDF565}" type="slidenum">
              <a:rPr lang="en-US" smtClean="0"/>
              <a:pPr/>
              <a:t>14</a:t>
            </a:fld>
            <a:endParaRPr lang="en-US"/>
          </a:p>
        </p:txBody>
      </p:sp>
    </p:spTree>
    <p:extLst>
      <p:ext uri="{BB962C8B-B14F-4D97-AF65-F5344CB8AC3E}">
        <p14:creationId xmlns:p14="http://schemas.microsoft.com/office/powerpoint/2010/main" val="977684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AA42719-16AD-66BB-6E68-46D4E0255476}"/>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DB53CDAF-4655-BED9-7396-A944C3F23A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610A429B-382C-5EEB-7356-67064F72DB58}"/>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18733479-2625-E9D0-A0A5-9EBC6163B114}"/>
              </a:ext>
            </a:extLst>
          </p:cNvPr>
          <p:cNvSpPr txBox="1"/>
          <p:nvPr/>
        </p:nvSpPr>
        <p:spPr>
          <a:xfrm>
            <a:off x="590208" y="736197"/>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Carga de datos</a:t>
            </a:r>
          </a:p>
        </p:txBody>
      </p:sp>
      <p:sp>
        <p:nvSpPr>
          <p:cNvPr id="10" name="CuadroTexto 9">
            <a:extLst>
              <a:ext uri="{FF2B5EF4-FFF2-40B4-BE49-F238E27FC236}">
                <a16:creationId xmlns:a16="http://schemas.microsoft.com/office/drawing/2014/main" id="{D4DB1263-B8D3-CB19-63E4-A54B6978E91A}"/>
              </a:ext>
            </a:extLst>
          </p:cNvPr>
          <p:cNvSpPr txBox="1"/>
          <p:nvPr/>
        </p:nvSpPr>
        <p:spPr>
          <a:xfrm>
            <a:off x="591181" y="1716818"/>
            <a:ext cx="1123816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2800">
                <a:ea typeface="Calibri"/>
                <a:cs typeface="Calibri"/>
              </a:rPr>
              <a:t>Después, vamos a crear un grafo proyectado, este es una copia temporal (cargada en la RAM) optimizada y preparada para cálculos como centralidades, componentes conexas... etc.</a:t>
            </a:r>
            <a:endParaRPr lang="es-ES"/>
          </a:p>
          <a:p>
            <a:endParaRPr lang="es-ES" sz="2800">
              <a:ea typeface="Calibri"/>
              <a:cs typeface="Calibri"/>
            </a:endParaRPr>
          </a:p>
          <a:p>
            <a:endParaRPr lang="es-ES" sz="2800">
              <a:ea typeface="Calibri"/>
              <a:cs typeface="Calibri"/>
            </a:endParaRPr>
          </a:p>
        </p:txBody>
      </p:sp>
      <p:pic>
        <p:nvPicPr>
          <p:cNvPr id="3" name="Imagen 2" descr="Imagen 1, Imagen">
            <a:extLst>
              <a:ext uri="{FF2B5EF4-FFF2-40B4-BE49-F238E27FC236}">
                <a16:creationId xmlns:a16="http://schemas.microsoft.com/office/drawing/2014/main" id="{D8DC7041-9624-EE38-E250-924592C221A4}"/>
              </a:ext>
            </a:extLst>
          </p:cNvPr>
          <p:cNvPicPr>
            <a:picLocks noChangeAspect="1"/>
          </p:cNvPicPr>
          <p:nvPr/>
        </p:nvPicPr>
        <p:blipFill>
          <a:blip r:embed="rId3"/>
          <a:stretch>
            <a:fillRect/>
          </a:stretch>
        </p:blipFill>
        <p:spPr>
          <a:xfrm>
            <a:off x="2679326" y="3263152"/>
            <a:ext cx="6833347" cy="2987488"/>
          </a:xfrm>
          <a:prstGeom prst="rect">
            <a:avLst/>
          </a:prstGeom>
        </p:spPr>
      </p:pic>
      <p:sp>
        <p:nvSpPr>
          <p:cNvPr id="4" name="Marcador de número de diapositiva 3">
            <a:extLst>
              <a:ext uri="{FF2B5EF4-FFF2-40B4-BE49-F238E27FC236}">
                <a16:creationId xmlns:a16="http://schemas.microsoft.com/office/drawing/2014/main" id="{E9BD1AD7-FDE6-A7FA-DDBA-297E8ABA3028}"/>
              </a:ext>
            </a:extLst>
          </p:cNvPr>
          <p:cNvSpPr>
            <a:spLocks noGrp="1"/>
          </p:cNvSpPr>
          <p:nvPr>
            <p:ph type="sldNum" sz="quarter" idx="12"/>
          </p:nvPr>
        </p:nvSpPr>
        <p:spPr/>
        <p:txBody>
          <a:bodyPr/>
          <a:lstStyle/>
          <a:p>
            <a:fld id="{D57F1E4F-1CFF-5643-939E-217C01CDF565}" type="slidenum">
              <a:rPr lang="en-US" smtClean="0"/>
              <a:pPr/>
              <a:t>15</a:t>
            </a:fld>
            <a:endParaRPr lang="en-US"/>
          </a:p>
        </p:txBody>
      </p:sp>
    </p:spTree>
    <p:extLst>
      <p:ext uri="{BB962C8B-B14F-4D97-AF65-F5344CB8AC3E}">
        <p14:creationId xmlns:p14="http://schemas.microsoft.com/office/powerpoint/2010/main" val="1680636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3322F54-B53C-6DC3-E178-A6C0DCF24D98}"/>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250F30B8-91A8-DA2C-72BF-8566A524FB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2C34BF53-B69C-04CB-FFF6-F94DB7F24741}"/>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BB93B9C3-1898-C0E2-4B58-7533E7424862}"/>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a:ea typeface="Calibri"/>
                <a:cs typeface="Calibri"/>
              </a:rPr>
              <a:t>Introducción</a:t>
            </a:r>
          </a:p>
          <a:p>
            <a:pPr marL="457200" indent="-457200">
              <a:buFont typeface="Arial"/>
              <a:buChar char="•"/>
            </a:pPr>
            <a:r>
              <a:rPr lang="es-ES" sz="2800">
                <a:ea typeface="Calibri"/>
                <a:cs typeface="Calibri"/>
              </a:rPr>
              <a:t>Dataset elegido</a:t>
            </a:r>
          </a:p>
          <a:p>
            <a:pPr marL="457200" indent="-457200">
              <a:buFont typeface="Arial"/>
              <a:buChar char="•"/>
            </a:pPr>
            <a:r>
              <a:rPr lang="es-ES" sz="2800">
                <a:ea typeface="Calibri"/>
                <a:cs typeface="Calibri"/>
              </a:rPr>
              <a:t>Adaptar el dataset a neo4j</a:t>
            </a:r>
          </a:p>
          <a:p>
            <a:pPr marL="457200" indent="-457200">
              <a:buFont typeface="Arial"/>
              <a:buChar char="•"/>
            </a:pPr>
            <a:r>
              <a:rPr lang="es-ES" sz="2800">
                <a:ea typeface="Calibri"/>
                <a:cs typeface="Calibri"/>
              </a:rPr>
              <a:t>Creación del proyecto</a:t>
            </a:r>
          </a:p>
          <a:p>
            <a:pPr marL="457200" indent="-457200">
              <a:buFont typeface="Arial"/>
              <a:buChar char="•"/>
            </a:pPr>
            <a:r>
              <a:rPr lang="es-ES" sz="2800">
                <a:ea typeface="Calibri"/>
                <a:cs typeface="Calibri"/>
              </a:rPr>
              <a:t>Carga de datos</a:t>
            </a:r>
            <a:endParaRPr lang="es-ES"/>
          </a:p>
          <a:p>
            <a:pPr marL="457200" indent="-457200">
              <a:buFont typeface="Arial"/>
              <a:buChar char="•"/>
            </a:pPr>
            <a:r>
              <a:rPr lang="es-ES" sz="2800" b="1" u="sng">
                <a:ea typeface="Calibri"/>
                <a:cs typeface="Calibri"/>
              </a:rPr>
              <a:t>Preparación de los datos para su análisis</a:t>
            </a:r>
          </a:p>
          <a:p>
            <a:pPr marL="457200" indent="-457200">
              <a:buFont typeface="Arial"/>
              <a:buChar char="•"/>
            </a:pPr>
            <a:r>
              <a:rPr lang="es-ES" sz="2800">
                <a:ea typeface="Calibri"/>
                <a:cs typeface="Calibri"/>
              </a:rPr>
              <a:t>Análisis de la estructura del grafo</a:t>
            </a:r>
          </a:p>
          <a:p>
            <a:pPr marL="457200" indent="-457200">
              <a:buFont typeface="Arial"/>
              <a:buChar char="•"/>
            </a:pPr>
            <a:r>
              <a:rPr lang="es-ES" sz="2800">
                <a:ea typeface="Calibri"/>
                <a:cs typeface="Calibri"/>
              </a:rPr>
              <a:t>Análisis de las centralidades</a:t>
            </a:r>
          </a:p>
          <a:p>
            <a:pPr marL="457200" indent="-457200">
              <a:buFont typeface="Arial"/>
              <a:buChar char="•"/>
            </a:pPr>
            <a:r>
              <a:rPr lang="es-ES" sz="2800">
                <a:ea typeface="Calibri"/>
                <a:cs typeface="Calibri"/>
              </a:rPr>
              <a:t>Comparación de las centralidades</a:t>
            </a:r>
          </a:p>
          <a:p>
            <a:pPr marL="457200" indent="-457200">
              <a:buFont typeface="Arial"/>
              <a:buChar char="•"/>
            </a:pPr>
            <a:r>
              <a:rPr lang="es-ES" sz="2800">
                <a:ea typeface="Calibri"/>
                <a:cs typeface="Calibri"/>
              </a:rPr>
              <a:t>Relación clustering-grado</a:t>
            </a:r>
          </a:p>
          <a:p>
            <a:pPr marL="457200" indent="-457200">
              <a:buFont typeface="Arial"/>
              <a:buChar char="•"/>
            </a:pPr>
            <a:r>
              <a:rPr lang="es-ES" sz="2800">
                <a:ea typeface="Calibri"/>
                <a:cs typeface="Calibri"/>
              </a:rPr>
              <a:t>Diagrama de nodos</a:t>
            </a:r>
          </a:p>
        </p:txBody>
      </p:sp>
      <p:sp>
        <p:nvSpPr>
          <p:cNvPr id="6" name="CuadroTexto 5">
            <a:extLst>
              <a:ext uri="{FF2B5EF4-FFF2-40B4-BE49-F238E27FC236}">
                <a16:creationId xmlns:a16="http://schemas.microsoft.com/office/drawing/2014/main" id="{72BB85C6-8B63-3F52-13E3-A12D4CB6CE08}"/>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90122D6C-830B-E4D3-6CE0-D47827EB4A90}"/>
              </a:ext>
            </a:extLst>
          </p:cNvPr>
          <p:cNvSpPr>
            <a:spLocks noGrp="1"/>
          </p:cNvSpPr>
          <p:nvPr>
            <p:ph type="sldNum" sz="quarter" idx="12"/>
          </p:nvPr>
        </p:nvSpPr>
        <p:spPr/>
        <p:txBody>
          <a:bodyPr/>
          <a:lstStyle/>
          <a:p>
            <a:fld id="{D57F1E4F-1CFF-5643-939E-217C01CDF565}" type="slidenum">
              <a:rPr lang="en-US" smtClean="0"/>
              <a:pPr/>
              <a:t>16</a:t>
            </a:fld>
            <a:endParaRPr lang="en-US"/>
          </a:p>
        </p:txBody>
      </p:sp>
    </p:spTree>
    <p:extLst>
      <p:ext uri="{BB962C8B-B14F-4D97-AF65-F5344CB8AC3E}">
        <p14:creationId xmlns:p14="http://schemas.microsoft.com/office/powerpoint/2010/main" val="73198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2B02828-708F-23A8-D64E-FEB5A53FBB85}"/>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46228EB4-BB4F-9A50-2E54-1CDEB57B7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5DE749EE-3437-081A-80A9-A75FF13A1E5D}"/>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164D1172-0334-9722-6896-245A641514C8}"/>
              </a:ext>
            </a:extLst>
          </p:cNvPr>
          <p:cNvSpPr txBox="1"/>
          <p:nvPr/>
        </p:nvSpPr>
        <p:spPr>
          <a:xfrm>
            <a:off x="590208" y="736197"/>
            <a:ext cx="116033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Preparación de los datos para su análisis</a:t>
            </a:r>
          </a:p>
        </p:txBody>
      </p:sp>
      <p:sp>
        <p:nvSpPr>
          <p:cNvPr id="7" name="CuadroTexto 6">
            <a:extLst>
              <a:ext uri="{FF2B5EF4-FFF2-40B4-BE49-F238E27FC236}">
                <a16:creationId xmlns:a16="http://schemas.microsoft.com/office/drawing/2014/main" id="{39EE495B-9D23-1970-29C3-621BF3CE84CA}"/>
              </a:ext>
            </a:extLst>
          </p:cNvPr>
          <p:cNvSpPr txBox="1"/>
          <p:nvPr/>
        </p:nvSpPr>
        <p:spPr>
          <a:xfrm>
            <a:off x="593912" y="1718234"/>
            <a:ext cx="1058955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En esta etapa, vamos a preparar los diferentes tipos de datos, para ello, vamos a ver que comandos usamos en cada tipo:</a:t>
            </a:r>
          </a:p>
          <a:p>
            <a:endParaRPr lang="es-ES" sz="2800">
              <a:ea typeface="Calibri"/>
              <a:cs typeface="Calibri"/>
            </a:endParaRPr>
          </a:p>
          <a:p>
            <a:pPr marL="457200" indent="-457200">
              <a:buFont typeface="Arial"/>
              <a:buChar char="•"/>
            </a:pPr>
            <a:r>
              <a:rPr lang="es-ES" sz="2800">
                <a:ea typeface="Calibri"/>
                <a:cs typeface="Calibri"/>
              </a:rPr>
              <a:t>Densidad del grafo:</a:t>
            </a:r>
          </a:p>
        </p:txBody>
      </p:sp>
      <p:pic>
        <p:nvPicPr>
          <p:cNvPr id="3" name="Imagen 2" descr="Imagen 1, Imagen">
            <a:extLst>
              <a:ext uri="{FF2B5EF4-FFF2-40B4-BE49-F238E27FC236}">
                <a16:creationId xmlns:a16="http://schemas.microsoft.com/office/drawing/2014/main" id="{B849C58C-8A6E-1D8B-8129-23AAFE113C22}"/>
              </a:ext>
            </a:extLst>
          </p:cNvPr>
          <p:cNvPicPr>
            <a:picLocks noChangeAspect="1"/>
          </p:cNvPicPr>
          <p:nvPr/>
        </p:nvPicPr>
        <p:blipFill>
          <a:blip r:embed="rId3"/>
          <a:stretch>
            <a:fillRect/>
          </a:stretch>
        </p:blipFill>
        <p:spPr>
          <a:xfrm>
            <a:off x="2959941" y="3658534"/>
            <a:ext cx="5850030" cy="2842932"/>
          </a:xfrm>
          <a:prstGeom prst="rect">
            <a:avLst/>
          </a:prstGeom>
        </p:spPr>
      </p:pic>
      <p:sp>
        <p:nvSpPr>
          <p:cNvPr id="4" name="Marcador de número de diapositiva 3">
            <a:extLst>
              <a:ext uri="{FF2B5EF4-FFF2-40B4-BE49-F238E27FC236}">
                <a16:creationId xmlns:a16="http://schemas.microsoft.com/office/drawing/2014/main" id="{1CF9AFDE-4B54-BF2A-BEE4-71AE817FC795}"/>
              </a:ext>
            </a:extLst>
          </p:cNvPr>
          <p:cNvSpPr>
            <a:spLocks noGrp="1"/>
          </p:cNvSpPr>
          <p:nvPr>
            <p:ph type="sldNum" sz="quarter" idx="12"/>
          </p:nvPr>
        </p:nvSpPr>
        <p:spPr/>
        <p:txBody>
          <a:bodyPr/>
          <a:lstStyle/>
          <a:p>
            <a:fld id="{D57F1E4F-1CFF-5643-939E-217C01CDF565}" type="slidenum">
              <a:rPr lang="en-US" smtClean="0"/>
              <a:pPr/>
              <a:t>17</a:t>
            </a:fld>
            <a:endParaRPr lang="en-US"/>
          </a:p>
        </p:txBody>
      </p:sp>
    </p:spTree>
    <p:extLst>
      <p:ext uri="{BB962C8B-B14F-4D97-AF65-F5344CB8AC3E}">
        <p14:creationId xmlns:p14="http://schemas.microsoft.com/office/powerpoint/2010/main" val="489472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891CBC4-7DCC-8F1F-AEC8-DF6B8D44D219}"/>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615FF9D4-2F94-3B0C-979C-17E613FA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B4FC71BE-EB0C-0644-AB10-E457EE54A334}"/>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A5FCAE77-4C6A-2F31-21E3-99372C4706C8}"/>
              </a:ext>
            </a:extLst>
          </p:cNvPr>
          <p:cNvSpPr txBox="1"/>
          <p:nvPr/>
        </p:nvSpPr>
        <p:spPr>
          <a:xfrm>
            <a:off x="590208" y="736197"/>
            <a:ext cx="116033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Preparación de los datos para su análisis</a:t>
            </a:r>
          </a:p>
        </p:txBody>
      </p:sp>
      <p:sp>
        <p:nvSpPr>
          <p:cNvPr id="7" name="CuadroTexto 6">
            <a:extLst>
              <a:ext uri="{FF2B5EF4-FFF2-40B4-BE49-F238E27FC236}">
                <a16:creationId xmlns:a16="http://schemas.microsoft.com/office/drawing/2014/main" id="{9D6F8626-6F66-8F29-ECCC-B780C2EE15AD}"/>
              </a:ext>
            </a:extLst>
          </p:cNvPr>
          <p:cNvSpPr txBox="1"/>
          <p:nvPr/>
        </p:nvSpPr>
        <p:spPr>
          <a:xfrm>
            <a:off x="564029" y="1236381"/>
            <a:ext cx="1058955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sz="2800">
              <a:ea typeface="Calibri"/>
              <a:cs typeface="Calibri"/>
            </a:endParaRPr>
          </a:p>
          <a:p>
            <a:pPr marL="457200" indent="-457200">
              <a:buFont typeface="Arial"/>
              <a:buChar char="•"/>
            </a:pPr>
            <a:r>
              <a:rPr lang="es-ES" sz="2800">
                <a:ea typeface="Calibri"/>
                <a:cs typeface="Calibri"/>
              </a:rPr>
              <a:t>Grado medio:</a:t>
            </a:r>
          </a:p>
        </p:txBody>
      </p:sp>
      <p:pic>
        <p:nvPicPr>
          <p:cNvPr id="8" name="Imagen 7" descr="Imagen 1, Imagen">
            <a:extLst>
              <a:ext uri="{FF2B5EF4-FFF2-40B4-BE49-F238E27FC236}">
                <a16:creationId xmlns:a16="http://schemas.microsoft.com/office/drawing/2014/main" id="{37FEC1B6-D7B5-995B-3624-B8CEF7A0C00E}"/>
              </a:ext>
            </a:extLst>
          </p:cNvPr>
          <p:cNvPicPr>
            <a:picLocks noChangeAspect="1"/>
          </p:cNvPicPr>
          <p:nvPr/>
        </p:nvPicPr>
        <p:blipFill>
          <a:blip r:embed="rId3"/>
          <a:stretch>
            <a:fillRect/>
          </a:stretch>
        </p:blipFill>
        <p:spPr>
          <a:xfrm>
            <a:off x="3309097" y="2011455"/>
            <a:ext cx="5136777" cy="1669678"/>
          </a:xfrm>
          <a:prstGeom prst="rect">
            <a:avLst/>
          </a:prstGeom>
        </p:spPr>
      </p:pic>
      <p:sp>
        <p:nvSpPr>
          <p:cNvPr id="9" name="CuadroTexto 8">
            <a:extLst>
              <a:ext uri="{FF2B5EF4-FFF2-40B4-BE49-F238E27FC236}">
                <a16:creationId xmlns:a16="http://schemas.microsoft.com/office/drawing/2014/main" id="{DF5FBE88-9DEF-7207-916C-41913FDF73B9}"/>
              </a:ext>
            </a:extLst>
          </p:cNvPr>
          <p:cNvSpPr txBox="1"/>
          <p:nvPr/>
        </p:nvSpPr>
        <p:spPr>
          <a:xfrm>
            <a:off x="575234" y="3690470"/>
            <a:ext cx="105783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s-ES" sz="2800">
                <a:ea typeface="Calibri"/>
                <a:cs typeface="Calibri"/>
              </a:rPr>
              <a:t>Coeficiente de clustering promedio:</a:t>
            </a:r>
            <a:endParaRPr lang="es-ES"/>
          </a:p>
        </p:txBody>
      </p:sp>
      <p:pic>
        <p:nvPicPr>
          <p:cNvPr id="10" name="Imagen 9" descr="Imagen 1, Imagen">
            <a:extLst>
              <a:ext uri="{FF2B5EF4-FFF2-40B4-BE49-F238E27FC236}">
                <a16:creationId xmlns:a16="http://schemas.microsoft.com/office/drawing/2014/main" id="{7F39B947-610E-11E2-8BD5-7C2976A9CA49}"/>
              </a:ext>
            </a:extLst>
          </p:cNvPr>
          <p:cNvPicPr>
            <a:picLocks noChangeAspect="1"/>
          </p:cNvPicPr>
          <p:nvPr/>
        </p:nvPicPr>
        <p:blipFill>
          <a:blip r:embed="rId4"/>
          <a:stretch>
            <a:fillRect/>
          </a:stretch>
        </p:blipFill>
        <p:spPr>
          <a:xfrm>
            <a:off x="3523130" y="4220975"/>
            <a:ext cx="4697506" cy="2304490"/>
          </a:xfrm>
          <a:prstGeom prst="rect">
            <a:avLst/>
          </a:prstGeom>
        </p:spPr>
      </p:pic>
      <p:sp>
        <p:nvSpPr>
          <p:cNvPr id="3" name="Marcador de número de diapositiva 2">
            <a:extLst>
              <a:ext uri="{FF2B5EF4-FFF2-40B4-BE49-F238E27FC236}">
                <a16:creationId xmlns:a16="http://schemas.microsoft.com/office/drawing/2014/main" id="{6C860680-F084-B774-13D9-1DB8A77B6D67}"/>
              </a:ext>
            </a:extLst>
          </p:cNvPr>
          <p:cNvSpPr>
            <a:spLocks noGrp="1"/>
          </p:cNvSpPr>
          <p:nvPr>
            <p:ph type="sldNum" sz="quarter" idx="12"/>
          </p:nvPr>
        </p:nvSpPr>
        <p:spPr/>
        <p:txBody>
          <a:bodyPr/>
          <a:lstStyle/>
          <a:p>
            <a:fld id="{D57F1E4F-1CFF-5643-939E-217C01CDF565}" type="slidenum">
              <a:rPr lang="en-US" smtClean="0"/>
              <a:pPr/>
              <a:t>18</a:t>
            </a:fld>
            <a:endParaRPr lang="en-US"/>
          </a:p>
        </p:txBody>
      </p:sp>
    </p:spTree>
    <p:extLst>
      <p:ext uri="{BB962C8B-B14F-4D97-AF65-F5344CB8AC3E}">
        <p14:creationId xmlns:p14="http://schemas.microsoft.com/office/powerpoint/2010/main" val="756380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FFD971B-8B8A-22C0-4A56-08776E67885D}"/>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BC139514-343B-1946-3A53-3DA82EA943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3A648075-C471-D424-14D8-DBFFEDCEF307}"/>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7B76261B-DF3B-6765-27F8-B63287C3F81B}"/>
              </a:ext>
            </a:extLst>
          </p:cNvPr>
          <p:cNvSpPr txBox="1"/>
          <p:nvPr/>
        </p:nvSpPr>
        <p:spPr>
          <a:xfrm>
            <a:off x="590208" y="736197"/>
            <a:ext cx="116033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Preparación de los datos para su análisis</a:t>
            </a:r>
          </a:p>
        </p:txBody>
      </p:sp>
      <p:sp>
        <p:nvSpPr>
          <p:cNvPr id="7" name="CuadroTexto 6">
            <a:extLst>
              <a:ext uri="{FF2B5EF4-FFF2-40B4-BE49-F238E27FC236}">
                <a16:creationId xmlns:a16="http://schemas.microsoft.com/office/drawing/2014/main" id="{B03C151D-B4D7-71B4-DEAD-04B27CEE6827}"/>
              </a:ext>
            </a:extLst>
          </p:cNvPr>
          <p:cNvSpPr txBox="1"/>
          <p:nvPr/>
        </p:nvSpPr>
        <p:spPr>
          <a:xfrm>
            <a:off x="564029" y="1236381"/>
            <a:ext cx="1058955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sz="2800">
              <a:ea typeface="Calibri"/>
              <a:cs typeface="Calibri"/>
            </a:endParaRPr>
          </a:p>
          <a:p>
            <a:pPr marL="457200" indent="-457200">
              <a:buFont typeface="Arial"/>
              <a:buChar char="•"/>
            </a:pPr>
            <a:r>
              <a:rPr lang="es-ES" sz="2800">
                <a:ea typeface="Calibri"/>
                <a:cs typeface="Calibri"/>
              </a:rPr>
              <a:t>Distancia media:</a:t>
            </a:r>
          </a:p>
        </p:txBody>
      </p:sp>
      <p:sp>
        <p:nvSpPr>
          <p:cNvPr id="9" name="CuadroTexto 8">
            <a:extLst>
              <a:ext uri="{FF2B5EF4-FFF2-40B4-BE49-F238E27FC236}">
                <a16:creationId xmlns:a16="http://schemas.microsoft.com/office/drawing/2014/main" id="{CFE8F769-D68A-E84D-70AA-8350B2A9C6ED}"/>
              </a:ext>
            </a:extLst>
          </p:cNvPr>
          <p:cNvSpPr txBox="1"/>
          <p:nvPr/>
        </p:nvSpPr>
        <p:spPr>
          <a:xfrm>
            <a:off x="575234" y="4049699"/>
            <a:ext cx="105783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s-ES" sz="2800">
                <a:ea typeface="Calibri"/>
                <a:cs typeface="Calibri"/>
              </a:rPr>
              <a:t>Componentes conexas:</a:t>
            </a:r>
          </a:p>
        </p:txBody>
      </p:sp>
      <p:pic>
        <p:nvPicPr>
          <p:cNvPr id="3" name="Imagen 2" descr="Imagen 1, Imagen">
            <a:extLst>
              <a:ext uri="{FF2B5EF4-FFF2-40B4-BE49-F238E27FC236}">
                <a16:creationId xmlns:a16="http://schemas.microsoft.com/office/drawing/2014/main" id="{B8FB9DCF-EDFC-022D-22CD-667A50366046}"/>
              </a:ext>
            </a:extLst>
          </p:cNvPr>
          <p:cNvPicPr>
            <a:picLocks noChangeAspect="1"/>
          </p:cNvPicPr>
          <p:nvPr/>
        </p:nvPicPr>
        <p:blipFill>
          <a:blip r:embed="rId3"/>
          <a:stretch>
            <a:fillRect/>
          </a:stretch>
        </p:blipFill>
        <p:spPr>
          <a:xfrm>
            <a:off x="3724274" y="2145166"/>
            <a:ext cx="4732565" cy="1903640"/>
          </a:xfrm>
          <a:prstGeom prst="rect">
            <a:avLst/>
          </a:prstGeom>
        </p:spPr>
      </p:pic>
      <p:pic>
        <p:nvPicPr>
          <p:cNvPr id="11" name="Imagen 10" descr="Imagen 1, Imagen">
            <a:extLst>
              <a:ext uri="{FF2B5EF4-FFF2-40B4-BE49-F238E27FC236}">
                <a16:creationId xmlns:a16="http://schemas.microsoft.com/office/drawing/2014/main" id="{B5993DC5-E72E-8493-5FD7-F93318690892}"/>
              </a:ext>
            </a:extLst>
          </p:cNvPr>
          <p:cNvPicPr>
            <a:picLocks noChangeAspect="1"/>
          </p:cNvPicPr>
          <p:nvPr/>
        </p:nvPicPr>
        <p:blipFill>
          <a:blip r:embed="rId4"/>
          <a:stretch>
            <a:fillRect/>
          </a:stretch>
        </p:blipFill>
        <p:spPr>
          <a:xfrm>
            <a:off x="4146096" y="4572680"/>
            <a:ext cx="3899808" cy="1566183"/>
          </a:xfrm>
          <a:prstGeom prst="rect">
            <a:avLst/>
          </a:prstGeom>
        </p:spPr>
      </p:pic>
      <p:sp>
        <p:nvSpPr>
          <p:cNvPr id="4" name="Marcador de número de diapositiva 3">
            <a:extLst>
              <a:ext uri="{FF2B5EF4-FFF2-40B4-BE49-F238E27FC236}">
                <a16:creationId xmlns:a16="http://schemas.microsoft.com/office/drawing/2014/main" id="{30669AD2-79EE-525D-6CB2-EA3CF3F94D9B}"/>
              </a:ext>
            </a:extLst>
          </p:cNvPr>
          <p:cNvSpPr>
            <a:spLocks noGrp="1"/>
          </p:cNvSpPr>
          <p:nvPr>
            <p:ph type="sldNum" sz="quarter" idx="12"/>
          </p:nvPr>
        </p:nvSpPr>
        <p:spPr/>
        <p:txBody>
          <a:bodyPr/>
          <a:lstStyle/>
          <a:p>
            <a:fld id="{D57F1E4F-1CFF-5643-939E-217C01CDF565}" type="slidenum">
              <a:rPr lang="en-US" smtClean="0"/>
              <a:pPr/>
              <a:t>19</a:t>
            </a:fld>
            <a:endParaRPr lang="en-US"/>
          </a:p>
        </p:txBody>
      </p:sp>
    </p:spTree>
    <p:extLst>
      <p:ext uri="{BB962C8B-B14F-4D97-AF65-F5344CB8AC3E}">
        <p14:creationId xmlns:p14="http://schemas.microsoft.com/office/powerpoint/2010/main" val="3738707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0FD3CD7E-7E96-AE37-157C-0B72F72267DB}"/>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B4FE0C57-D7FD-5045-D33C-A65F8AADA1CE}"/>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a:ea typeface="Calibri"/>
                <a:cs typeface="Calibri"/>
              </a:rPr>
              <a:t>Introducción</a:t>
            </a:r>
          </a:p>
          <a:p>
            <a:pPr marL="457200" indent="-457200">
              <a:buFont typeface="Arial"/>
              <a:buChar char="•"/>
            </a:pPr>
            <a:r>
              <a:rPr lang="es-ES" sz="2800">
                <a:ea typeface="Calibri"/>
                <a:cs typeface="Calibri"/>
              </a:rPr>
              <a:t>Dataset elegido</a:t>
            </a:r>
          </a:p>
          <a:p>
            <a:pPr marL="457200" indent="-457200">
              <a:buFont typeface="Arial"/>
              <a:buChar char="•"/>
            </a:pPr>
            <a:r>
              <a:rPr lang="es-ES" sz="2800">
                <a:ea typeface="Calibri"/>
                <a:cs typeface="Calibri"/>
              </a:rPr>
              <a:t>Adaptar el dataset a neo4j</a:t>
            </a:r>
          </a:p>
          <a:p>
            <a:pPr marL="457200" indent="-457200">
              <a:buFont typeface="Arial"/>
              <a:buChar char="•"/>
            </a:pPr>
            <a:r>
              <a:rPr lang="es-ES" sz="2800">
                <a:ea typeface="Calibri"/>
                <a:cs typeface="Calibri"/>
              </a:rPr>
              <a:t>Creación del proyecto</a:t>
            </a:r>
          </a:p>
          <a:p>
            <a:pPr marL="457200" indent="-457200">
              <a:buFont typeface="Arial"/>
              <a:buChar char="•"/>
            </a:pPr>
            <a:r>
              <a:rPr lang="es-ES" sz="2800">
                <a:ea typeface="Calibri"/>
                <a:cs typeface="Calibri"/>
              </a:rPr>
              <a:t>Carga de datos</a:t>
            </a:r>
            <a:endParaRPr lang="es-ES"/>
          </a:p>
          <a:p>
            <a:pPr marL="457200" indent="-457200">
              <a:buFont typeface="Arial"/>
              <a:buChar char="•"/>
            </a:pPr>
            <a:r>
              <a:rPr lang="es-ES" sz="2800">
                <a:ea typeface="Calibri"/>
                <a:cs typeface="Calibri"/>
              </a:rPr>
              <a:t>Preparación de los datos para su análisis</a:t>
            </a:r>
          </a:p>
          <a:p>
            <a:pPr marL="457200" indent="-457200">
              <a:buFont typeface="Arial"/>
              <a:buChar char="•"/>
            </a:pPr>
            <a:r>
              <a:rPr lang="es-ES" sz="2800">
                <a:ea typeface="Calibri"/>
                <a:cs typeface="Calibri"/>
              </a:rPr>
              <a:t>Análisis de la estructura del grafo</a:t>
            </a:r>
          </a:p>
          <a:p>
            <a:pPr marL="457200" indent="-457200">
              <a:buFont typeface="Arial"/>
              <a:buChar char="•"/>
            </a:pPr>
            <a:r>
              <a:rPr lang="es-ES" sz="2800">
                <a:ea typeface="Calibri"/>
                <a:cs typeface="Calibri"/>
              </a:rPr>
              <a:t>Análisis de las centralidades</a:t>
            </a:r>
          </a:p>
          <a:p>
            <a:pPr marL="457200" indent="-457200">
              <a:buFont typeface="Arial"/>
              <a:buChar char="•"/>
            </a:pPr>
            <a:r>
              <a:rPr lang="es-ES" sz="2800">
                <a:ea typeface="Calibri"/>
                <a:cs typeface="Calibri"/>
              </a:rPr>
              <a:t>Comparación de las centralidades</a:t>
            </a:r>
          </a:p>
          <a:p>
            <a:pPr marL="457200" indent="-457200">
              <a:buFont typeface="Arial"/>
              <a:buChar char="•"/>
            </a:pPr>
            <a:r>
              <a:rPr lang="es-ES" sz="2800">
                <a:ea typeface="Calibri"/>
                <a:cs typeface="Calibri"/>
              </a:rPr>
              <a:t>Relación clustering-grado</a:t>
            </a:r>
          </a:p>
          <a:p>
            <a:pPr marL="457200" indent="-457200">
              <a:buFont typeface="Arial"/>
              <a:buChar char="•"/>
            </a:pPr>
            <a:r>
              <a:rPr lang="es-ES" sz="2800">
                <a:ea typeface="Calibri"/>
                <a:cs typeface="Calibri"/>
              </a:rPr>
              <a:t>Diagrama de nodos</a:t>
            </a:r>
          </a:p>
        </p:txBody>
      </p:sp>
      <p:sp>
        <p:nvSpPr>
          <p:cNvPr id="6" name="CuadroTexto 5">
            <a:extLst>
              <a:ext uri="{FF2B5EF4-FFF2-40B4-BE49-F238E27FC236}">
                <a16:creationId xmlns:a16="http://schemas.microsoft.com/office/drawing/2014/main" id="{B8CE5835-5D78-6353-9F9F-26D02E8F5F3B}"/>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71631216-7F08-7D32-4597-10F0200B9779}"/>
              </a:ext>
            </a:extLst>
          </p:cNvPr>
          <p:cNvSpPr>
            <a:spLocks noGrp="1"/>
          </p:cNvSpPr>
          <p:nvPr>
            <p:ph type="sldNum" sz="quarter" idx="12"/>
          </p:nvPr>
        </p:nvSpPr>
        <p:spPr/>
        <p:txBody>
          <a:bodyPr/>
          <a:lstStyle/>
          <a:p>
            <a:fld id="{D57F1E4F-1CFF-5643-939E-217C01CDF565}" type="slidenum">
              <a:rPr lang="en-US" smtClean="0"/>
              <a:pPr/>
              <a:t>2</a:t>
            </a:fld>
            <a:endParaRPr lang="en-US"/>
          </a:p>
        </p:txBody>
      </p:sp>
    </p:spTree>
    <p:extLst>
      <p:ext uri="{BB962C8B-B14F-4D97-AF65-F5344CB8AC3E}">
        <p14:creationId xmlns:p14="http://schemas.microsoft.com/office/powerpoint/2010/main" val="789554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484AB61-255D-55E0-5E45-562BFC124748}"/>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4049F185-9B8C-249B-075A-4F8FF38B3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57D252AE-67E6-89EA-E4D2-7DC81CB38A84}"/>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07015ED3-D5C5-259A-03B0-09B345B2D5D3}"/>
              </a:ext>
            </a:extLst>
          </p:cNvPr>
          <p:cNvSpPr txBox="1"/>
          <p:nvPr/>
        </p:nvSpPr>
        <p:spPr>
          <a:xfrm>
            <a:off x="590208" y="639079"/>
            <a:ext cx="116033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Preparación de los datos para su análisis</a:t>
            </a:r>
          </a:p>
        </p:txBody>
      </p:sp>
      <p:sp>
        <p:nvSpPr>
          <p:cNvPr id="7" name="CuadroTexto 6">
            <a:extLst>
              <a:ext uri="{FF2B5EF4-FFF2-40B4-BE49-F238E27FC236}">
                <a16:creationId xmlns:a16="http://schemas.microsoft.com/office/drawing/2014/main" id="{AFAD8AB5-99E7-FD5F-CF6F-9F0007D41119}"/>
              </a:ext>
            </a:extLst>
          </p:cNvPr>
          <p:cNvSpPr txBox="1"/>
          <p:nvPr/>
        </p:nvSpPr>
        <p:spPr>
          <a:xfrm>
            <a:off x="564029" y="1236381"/>
            <a:ext cx="1058955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sz="2800">
              <a:ea typeface="Calibri"/>
              <a:cs typeface="Calibri"/>
            </a:endParaRPr>
          </a:p>
          <a:p>
            <a:pPr marL="457200" indent="-457200">
              <a:buFont typeface="Arial"/>
              <a:buChar char="•"/>
            </a:pPr>
            <a:r>
              <a:rPr lang="es-ES" sz="2800">
                <a:ea typeface="Calibri"/>
                <a:cs typeface="Calibri"/>
              </a:rPr>
              <a:t>Centralidad de grado</a:t>
            </a:r>
          </a:p>
        </p:txBody>
      </p:sp>
      <p:sp>
        <p:nvSpPr>
          <p:cNvPr id="9" name="CuadroTexto 8">
            <a:extLst>
              <a:ext uri="{FF2B5EF4-FFF2-40B4-BE49-F238E27FC236}">
                <a16:creationId xmlns:a16="http://schemas.microsoft.com/office/drawing/2014/main" id="{C801310C-2BFD-BA09-C0B7-10C5DA0CAF6D}"/>
              </a:ext>
            </a:extLst>
          </p:cNvPr>
          <p:cNvSpPr txBox="1"/>
          <p:nvPr/>
        </p:nvSpPr>
        <p:spPr>
          <a:xfrm>
            <a:off x="575234" y="4049699"/>
            <a:ext cx="105783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s-ES" sz="2800">
                <a:ea typeface="Calibri"/>
                <a:cs typeface="Calibri"/>
              </a:rPr>
              <a:t>Intermediación</a:t>
            </a:r>
          </a:p>
        </p:txBody>
      </p:sp>
      <p:pic>
        <p:nvPicPr>
          <p:cNvPr id="4" name="Imagen 3" descr="Imagen 1, Imagen">
            <a:extLst>
              <a:ext uri="{FF2B5EF4-FFF2-40B4-BE49-F238E27FC236}">
                <a16:creationId xmlns:a16="http://schemas.microsoft.com/office/drawing/2014/main" id="{FFC0DFA2-59DD-18B7-65B1-4D769C920CEB}"/>
              </a:ext>
            </a:extLst>
          </p:cNvPr>
          <p:cNvPicPr>
            <a:picLocks noChangeAspect="1"/>
          </p:cNvPicPr>
          <p:nvPr/>
        </p:nvPicPr>
        <p:blipFill>
          <a:blip r:embed="rId3"/>
          <a:stretch>
            <a:fillRect/>
          </a:stretch>
        </p:blipFill>
        <p:spPr>
          <a:xfrm>
            <a:off x="479518" y="2350528"/>
            <a:ext cx="7303434" cy="1499534"/>
          </a:xfrm>
          <a:prstGeom prst="rect">
            <a:avLst/>
          </a:prstGeom>
        </p:spPr>
      </p:pic>
      <p:pic>
        <p:nvPicPr>
          <p:cNvPr id="8" name="Imagen 7" descr="Imagen 1, Imagen">
            <a:extLst>
              <a:ext uri="{FF2B5EF4-FFF2-40B4-BE49-F238E27FC236}">
                <a16:creationId xmlns:a16="http://schemas.microsoft.com/office/drawing/2014/main" id="{B8CC0863-4B8D-155A-D416-B183B7D90DFA}"/>
              </a:ext>
            </a:extLst>
          </p:cNvPr>
          <p:cNvPicPr>
            <a:picLocks noChangeAspect="1"/>
          </p:cNvPicPr>
          <p:nvPr/>
        </p:nvPicPr>
        <p:blipFill>
          <a:blip r:embed="rId4"/>
          <a:stretch>
            <a:fillRect/>
          </a:stretch>
        </p:blipFill>
        <p:spPr>
          <a:xfrm>
            <a:off x="8578944" y="1561447"/>
            <a:ext cx="1780054" cy="2532342"/>
          </a:xfrm>
          <a:prstGeom prst="rect">
            <a:avLst/>
          </a:prstGeom>
        </p:spPr>
      </p:pic>
      <p:pic>
        <p:nvPicPr>
          <p:cNvPr id="10" name="Imagen 9" descr="Imagen 1, Imagen">
            <a:extLst>
              <a:ext uri="{FF2B5EF4-FFF2-40B4-BE49-F238E27FC236}">
                <a16:creationId xmlns:a16="http://schemas.microsoft.com/office/drawing/2014/main" id="{32A048FC-DC0F-3AF7-0AA6-2D9A1BCA46B1}"/>
              </a:ext>
            </a:extLst>
          </p:cNvPr>
          <p:cNvPicPr>
            <a:picLocks noChangeAspect="1"/>
          </p:cNvPicPr>
          <p:nvPr/>
        </p:nvPicPr>
        <p:blipFill>
          <a:blip r:embed="rId5"/>
          <a:stretch>
            <a:fillRect/>
          </a:stretch>
        </p:blipFill>
        <p:spPr>
          <a:xfrm>
            <a:off x="726049" y="4785846"/>
            <a:ext cx="6810375" cy="1619250"/>
          </a:xfrm>
          <a:prstGeom prst="rect">
            <a:avLst/>
          </a:prstGeom>
        </p:spPr>
      </p:pic>
      <p:pic>
        <p:nvPicPr>
          <p:cNvPr id="12" name="Imagen 11" descr="Imagen 1, Imagen">
            <a:extLst>
              <a:ext uri="{FF2B5EF4-FFF2-40B4-BE49-F238E27FC236}">
                <a16:creationId xmlns:a16="http://schemas.microsoft.com/office/drawing/2014/main" id="{308FA332-FF13-9019-73BE-656FBF4F1BF1}"/>
              </a:ext>
            </a:extLst>
          </p:cNvPr>
          <p:cNvPicPr>
            <a:picLocks noChangeAspect="1"/>
          </p:cNvPicPr>
          <p:nvPr/>
        </p:nvPicPr>
        <p:blipFill>
          <a:blip r:embed="rId6"/>
          <a:stretch>
            <a:fillRect/>
          </a:stretch>
        </p:blipFill>
        <p:spPr>
          <a:xfrm>
            <a:off x="8253506" y="4557246"/>
            <a:ext cx="2438400" cy="2076450"/>
          </a:xfrm>
          <a:prstGeom prst="rect">
            <a:avLst/>
          </a:prstGeom>
        </p:spPr>
      </p:pic>
      <p:sp>
        <p:nvSpPr>
          <p:cNvPr id="3" name="Marcador de número de diapositiva 2">
            <a:extLst>
              <a:ext uri="{FF2B5EF4-FFF2-40B4-BE49-F238E27FC236}">
                <a16:creationId xmlns:a16="http://schemas.microsoft.com/office/drawing/2014/main" id="{289C3C9C-E72B-A8D4-006B-782CC0DC8675}"/>
              </a:ext>
            </a:extLst>
          </p:cNvPr>
          <p:cNvSpPr>
            <a:spLocks noGrp="1"/>
          </p:cNvSpPr>
          <p:nvPr>
            <p:ph type="sldNum" sz="quarter" idx="12"/>
          </p:nvPr>
        </p:nvSpPr>
        <p:spPr/>
        <p:txBody>
          <a:bodyPr/>
          <a:lstStyle/>
          <a:p>
            <a:fld id="{D57F1E4F-1CFF-5643-939E-217C01CDF565}" type="slidenum">
              <a:rPr lang="en-US" smtClean="0"/>
              <a:pPr/>
              <a:t>20</a:t>
            </a:fld>
            <a:endParaRPr lang="en-US"/>
          </a:p>
        </p:txBody>
      </p:sp>
    </p:spTree>
    <p:extLst>
      <p:ext uri="{BB962C8B-B14F-4D97-AF65-F5344CB8AC3E}">
        <p14:creationId xmlns:p14="http://schemas.microsoft.com/office/powerpoint/2010/main" val="2842718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483ED09-5963-FE04-5352-666E9F7EFAD0}"/>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DE0F8A01-5B6B-FED2-B975-F3F937E2EB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14E3ABD6-E30B-EF36-483B-BBE3F2B84B8B}"/>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BFEE34D3-91B1-5E60-38CB-5505D0BA31FA}"/>
              </a:ext>
            </a:extLst>
          </p:cNvPr>
          <p:cNvSpPr txBox="1"/>
          <p:nvPr/>
        </p:nvSpPr>
        <p:spPr>
          <a:xfrm>
            <a:off x="590208" y="736197"/>
            <a:ext cx="116033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Preparación de los datos para su análisis</a:t>
            </a:r>
          </a:p>
        </p:txBody>
      </p:sp>
      <p:sp>
        <p:nvSpPr>
          <p:cNvPr id="7" name="CuadroTexto 6">
            <a:extLst>
              <a:ext uri="{FF2B5EF4-FFF2-40B4-BE49-F238E27FC236}">
                <a16:creationId xmlns:a16="http://schemas.microsoft.com/office/drawing/2014/main" id="{57972D10-8CD9-FFD8-FA06-7F2FB139469F}"/>
              </a:ext>
            </a:extLst>
          </p:cNvPr>
          <p:cNvSpPr txBox="1"/>
          <p:nvPr/>
        </p:nvSpPr>
        <p:spPr>
          <a:xfrm>
            <a:off x="564029" y="1236381"/>
            <a:ext cx="1058955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sz="2800">
              <a:ea typeface="Calibri"/>
              <a:cs typeface="Calibri"/>
            </a:endParaRPr>
          </a:p>
          <a:p>
            <a:pPr marL="457200" indent="-457200">
              <a:buFont typeface="Arial"/>
              <a:buChar char="•"/>
            </a:pPr>
            <a:r>
              <a:rPr lang="es-ES" sz="2800">
                <a:ea typeface="Calibri"/>
                <a:cs typeface="Calibri"/>
              </a:rPr>
              <a:t>Cercanía</a:t>
            </a:r>
          </a:p>
        </p:txBody>
      </p:sp>
      <p:sp>
        <p:nvSpPr>
          <p:cNvPr id="9" name="CuadroTexto 8">
            <a:extLst>
              <a:ext uri="{FF2B5EF4-FFF2-40B4-BE49-F238E27FC236}">
                <a16:creationId xmlns:a16="http://schemas.microsoft.com/office/drawing/2014/main" id="{5E4EE8B2-0DE3-EA65-7047-2F5FE7F40260}"/>
              </a:ext>
            </a:extLst>
          </p:cNvPr>
          <p:cNvSpPr txBox="1"/>
          <p:nvPr/>
        </p:nvSpPr>
        <p:spPr>
          <a:xfrm>
            <a:off x="575234" y="4049699"/>
            <a:ext cx="105783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s-ES" sz="2800">
                <a:ea typeface="Calibri"/>
                <a:cs typeface="Calibri"/>
              </a:rPr>
              <a:t>Relación clustering-grado</a:t>
            </a:r>
          </a:p>
        </p:txBody>
      </p:sp>
      <p:pic>
        <p:nvPicPr>
          <p:cNvPr id="3" name="Imagen 2" descr="Imagen 1, Imagen">
            <a:extLst>
              <a:ext uri="{FF2B5EF4-FFF2-40B4-BE49-F238E27FC236}">
                <a16:creationId xmlns:a16="http://schemas.microsoft.com/office/drawing/2014/main" id="{F3C22CA8-226D-6F74-8BB8-77B84BB9E813}"/>
              </a:ext>
            </a:extLst>
          </p:cNvPr>
          <p:cNvPicPr>
            <a:picLocks noChangeAspect="1"/>
          </p:cNvPicPr>
          <p:nvPr/>
        </p:nvPicPr>
        <p:blipFill>
          <a:blip r:embed="rId3"/>
          <a:stretch>
            <a:fillRect/>
          </a:stretch>
        </p:blipFill>
        <p:spPr>
          <a:xfrm>
            <a:off x="763962" y="2207932"/>
            <a:ext cx="6943725" cy="1485900"/>
          </a:xfrm>
          <a:prstGeom prst="rect">
            <a:avLst/>
          </a:prstGeom>
        </p:spPr>
      </p:pic>
      <p:pic>
        <p:nvPicPr>
          <p:cNvPr id="4" name="Imagen 3" descr="Imagen 1, Imagen">
            <a:extLst>
              <a:ext uri="{FF2B5EF4-FFF2-40B4-BE49-F238E27FC236}">
                <a16:creationId xmlns:a16="http://schemas.microsoft.com/office/drawing/2014/main" id="{8B2B9CBD-13F2-ECF0-CD3C-6E450BBEB48C}"/>
              </a:ext>
            </a:extLst>
          </p:cNvPr>
          <p:cNvPicPr>
            <a:picLocks noChangeAspect="1"/>
          </p:cNvPicPr>
          <p:nvPr/>
        </p:nvPicPr>
        <p:blipFill>
          <a:blip r:embed="rId4"/>
          <a:srcRect l="1488" t="591" r="298" b="337"/>
          <a:stretch>
            <a:fillRect/>
          </a:stretch>
        </p:blipFill>
        <p:spPr>
          <a:xfrm>
            <a:off x="8426076" y="1728822"/>
            <a:ext cx="2459428" cy="2195780"/>
          </a:xfrm>
          <a:prstGeom prst="rect">
            <a:avLst/>
          </a:prstGeom>
        </p:spPr>
      </p:pic>
      <p:pic>
        <p:nvPicPr>
          <p:cNvPr id="8" name="Imagen 7" descr="Imagen 1, Imagen">
            <a:extLst>
              <a:ext uri="{FF2B5EF4-FFF2-40B4-BE49-F238E27FC236}">
                <a16:creationId xmlns:a16="http://schemas.microsoft.com/office/drawing/2014/main" id="{400701F4-2441-EDBE-5C5B-04BE066D6E2F}"/>
              </a:ext>
            </a:extLst>
          </p:cNvPr>
          <p:cNvPicPr>
            <a:picLocks noChangeAspect="1"/>
          </p:cNvPicPr>
          <p:nvPr/>
        </p:nvPicPr>
        <p:blipFill>
          <a:blip r:embed="rId5"/>
          <a:stretch>
            <a:fillRect/>
          </a:stretch>
        </p:blipFill>
        <p:spPr>
          <a:xfrm>
            <a:off x="721285" y="4735886"/>
            <a:ext cx="7036548" cy="1898464"/>
          </a:xfrm>
          <a:prstGeom prst="rect">
            <a:avLst/>
          </a:prstGeom>
        </p:spPr>
      </p:pic>
      <p:pic>
        <p:nvPicPr>
          <p:cNvPr id="10" name="Imagen 9" descr="Imagen 1, Imagen">
            <a:extLst>
              <a:ext uri="{FF2B5EF4-FFF2-40B4-BE49-F238E27FC236}">
                <a16:creationId xmlns:a16="http://schemas.microsoft.com/office/drawing/2014/main" id="{23C04A7F-1EBB-A9A3-CB61-DD26B00A0827}"/>
              </a:ext>
            </a:extLst>
          </p:cNvPr>
          <p:cNvPicPr>
            <a:picLocks noChangeAspect="1"/>
          </p:cNvPicPr>
          <p:nvPr/>
        </p:nvPicPr>
        <p:blipFill>
          <a:blip r:embed="rId6"/>
          <a:stretch>
            <a:fillRect/>
          </a:stretch>
        </p:blipFill>
        <p:spPr>
          <a:xfrm>
            <a:off x="8023972" y="4388597"/>
            <a:ext cx="3943350" cy="2324100"/>
          </a:xfrm>
          <a:prstGeom prst="rect">
            <a:avLst/>
          </a:prstGeom>
        </p:spPr>
      </p:pic>
      <p:sp>
        <p:nvSpPr>
          <p:cNvPr id="11" name="Marcador de número de diapositiva 10">
            <a:extLst>
              <a:ext uri="{FF2B5EF4-FFF2-40B4-BE49-F238E27FC236}">
                <a16:creationId xmlns:a16="http://schemas.microsoft.com/office/drawing/2014/main" id="{35FCCCB1-4C15-0F18-EFFF-65455597E09E}"/>
              </a:ext>
            </a:extLst>
          </p:cNvPr>
          <p:cNvSpPr>
            <a:spLocks noGrp="1"/>
          </p:cNvSpPr>
          <p:nvPr>
            <p:ph type="sldNum" sz="quarter" idx="12"/>
          </p:nvPr>
        </p:nvSpPr>
        <p:spPr/>
        <p:txBody>
          <a:bodyPr/>
          <a:lstStyle/>
          <a:p>
            <a:fld id="{D57F1E4F-1CFF-5643-939E-217C01CDF565}" type="slidenum">
              <a:rPr lang="en-US" smtClean="0"/>
              <a:pPr/>
              <a:t>21</a:t>
            </a:fld>
            <a:endParaRPr lang="en-US"/>
          </a:p>
        </p:txBody>
      </p:sp>
    </p:spTree>
    <p:extLst>
      <p:ext uri="{BB962C8B-B14F-4D97-AF65-F5344CB8AC3E}">
        <p14:creationId xmlns:p14="http://schemas.microsoft.com/office/powerpoint/2010/main" val="305171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242C896-2433-EF8E-9E36-4D669A55DB8A}"/>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FBCB85EF-8662-8D5C-2CA0-8C162BE850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ECA310BB-70E9-9AFB-FE42-CC2DEC7026AA}"/>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C48ACA9E-F0FB-3229-61BB-CFEF94AC8ABD}"/>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a:ea typeface="Calibri"/>
                <a:cs typeface="Calibri"/>
              </a:rPr>
              <a:t>Introducción</a:t>
            </a:r>
          </a:p>
          <a:p>
            <a:pPr marL="457200" indent="-457200">
              <a:buFont typeface="Arial"/>
              <a:buChar char="•"/>
            </a:pPr>
            <a:r>
              <a:rPr lang="es-ES" sz="2800">
                <a:ea typeface="Calibri"/>
                <a:cs typeface="Calibri"/>
              </a:rPr>
              <a:t>Dataset elegido</a:t>
            </a:r>
          </a:p>
          <a:p>
            <a:pPr marL="457200" indent="-457200">
              <a:buFont typeface="Arial"/>
              <a:buChar char="•"/>
            </a:pPr>
            <a:r>
              <a:rPr lang="es-ES" sz="2800">
                <a:ea typeface="Calibri"/>
                <a:cs typeface="Calibri"/>
              </a:rPr>
              <a:t>Adaptar el dataset a neo4j</a:t>
            </a:r>
          </a:p>
          <a:p>
            <a:pPr marL="457200" indent="-457200">
              <a:buFont typeface="Arial"/>
              <a:buChar char="•"/>
            </a:pPr>
            <a:r>
              <a:rPr lang="es-ES" sz="2800">
                <a:ea typeface="Calibri"/>
                <a:cs typeface="Calibri"/>
              </a:rPr>
              <a:t>Creación del proyecto</a:t>
            </a:r>
          </a:p>
          <a:p>
            <a:pPr marL="457200" indent="-457200">
              <a:buFont typeface="Arial"/>
              <a:buChar char="•"/>
            </a:pPr>
            <a:r>
              <a:rPr lang="es-ES" sz="2800">
                <a:ea typeface="Calibri"/>
                <a:cs typeface="Calibri"/>
              </a:rPr>
              <a:t>Carga de datos</a:t>
            </a:r>
            <a:endParaRPr lang="es-ES"/>
          </a:p>
          <a:p>
            <a:pPr marL="457200" indent="-457200">
              <a:buFont typeface="Arial"/>
              <a:buChar char="•"/>
            </a:pPr>
            <a:r>
              <a:rPr lang="es-ES" sz="2800">
                <a:ea typeface="Calibri"/>
                <a:cs typeface="Calibri"/>
              </a:rPr>
              <a:t>Preparación de los datos para su análisis</a:t>
            </a:r>
          </a:p>
          <a:p>
            <a:pPr marL="457200" indent="-457200">
              <a:buFont typeface="Arial"/>
              <a:buChar char="•"/>
            </a:pPr>
            <a:r>
              <a:rPr lang="es-ES" sz="2800" b="1" u="sng">
                <a:ea typeface="Calibri"/>
                <a:cs typeface="Calibri"/>
              </a:rPr>
              <a:t>Análisis de la estructura del grafo</a:t>
            </a:r>
          </a:p>
          <a:p>
            <a:pPr marL="457200" indent="-457200">
              <a:buFont typeface="Arial"/>
              <a:buChar char="•"/>
            </a:pPr>
            <a:r>
              <a:rPr lang="es-ES" sz="2800">
                <a:ea typeface="Calibri"/>
                <a:cs typeface="Calibri"/>
              </a:rPr>
              <a:t>Análisis de las centralidades</a:t>
            </a:r>
          </a:p>
          <a:p>
            <a:pPr marL="457200" indent="-457200">
              <a:buFont typeface="Arial"/>
              <a:buChar char="•"/>
            </a:pPr>
            <a:r>
              <a:rPr lang="es-ES" sz="2800">
                <a:ea typeface="Calibri"/>
                <a:cs typeface="Calibri"/>
              </a:rPr>
              <a:t>Comparación de las centralidades</a:t>
            </a:r>
          </a:p>
          <a:p>
            <a:pPr marL="457200" indent="-457200">
              <a:buFont typeface="Arial"/>
              <a:buChar char="•"/>
            </a:pPr>
            <a:r>
              <a:rPr lang="es-ES" sz="2800">
                <a:ea typeface="Calibri"/>
                <a:cs typeface="Calibri"/>
              </a:rPr>
              <a:t>Relación clustering-grado</a:t>
            </a:r>
          </a:p>
          <a:p>
            <a:pPr marL="457200" indent="-457200">
              <a:buFont typeface="Arial"/>
              <a:buChar char="•"/>
            </a:pPr>
            <a:r>
              <a:rPr lang="es-ES" sz="2800">
                <a:ea typeface="Calibri"/>
                <a:cs typeface="Calibri"/>
              </a:rPr>
              <a:t>Diagrama de nodos</a:t>
            </a:r>
          </a:p>
        </p:txBody>
      </p:sp>
      <p:sp>
        <p:nvSpPr>
          <p:cNvPr id="6" name="CuadroTexto 5">
            <a:extLst>
              <a:ext uri="{FF2B5EF4-FFF2-40B4-BE49-F238E27FC236}">
                <a16:creationId xmlns:a16="http://schemas.microsoft.com/office/drawing/2014/main" id="{23B32231-D5CC-82E8-2387-1AD9BEB8DB60}"/>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909B6CE6-AB74-666F-FED4-6446B6D161E8}"/>
              </a:ext>
            </a:extLst>
          </p:cNvPr>
          <p:cNvSpPr>
            <a:spLocks noGrp="1"/>
          </p:cNvSpPr>
          <p:nvPr>
            <p:ph type="sldNum" sz="quarter" idx="12"/>
          </p:nvPr>
        </p:nvSpPr>
        <p:spPr/>
        <p:txBody>
          <a:bodyPr/>
          <a:lstStyle/>
          <a:p>
            <a:fld id="{D57F1E4F-1CFF-5643-939E-217C01CDF565}" type="slidenum">
              <a:rPr lang="en-US" smtClean="0"/>
              <a:pPr/>
              <a:t>22</a:t>
            </a:fld>
            <a:endParaRPr lang="en-US"/>
          </a:p>
        </p:txBody>
      </p:sp>
    </p:spTree>
    <p:extLst>
      <p:ext uri="{BB962C8B-B14F-4D97-AF65-F5344CB8AC3E}">
        <p14:creationId xmlns:p14="http://schemas.microsoft.com/office/powerpoint/2010/main" val="819957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45B1737-F0F9-D0C0-3160-8AA14CC5348F}"/>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C60F1A00-532B-BCEE-A898-A5EAF105FE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6AC17230-9147-133E-8EBE-EB75F4F71C27}"/>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A531E099-BE50-F575-9D5C-46175B30C7DD}"/>
              </a:ext>
            </a:extLst>
          </p:cNvPr>
          <p:cNvSpPr txBox="1"/>
          <p:nvPr/>
        </p:nvSpPr>
        <p:spPr>
          <a:xfrm>
            <a:off x="590208" y="736197"/>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Análisis de la estructura del grafo</a:t>
            </a:r>
          </a:p>
        </p:txBody>
      </p:sp>
      <p:sp>
        <p:nvSpPr>
          <p:cNvPr id="7" name="CuadroTexto 6">
            <a:extLst>
              <a:ext uri="{FF2B5EF4-FFF2-40B4-BE49-F238E27FC236}">
                <a16:creationId xmlns:a16="http://schemas.microsoft.com/office/drawing/2014/main" id="{B7D96FD6-20B7-75E4-18FD-D94CADED270F}"/>
              </a:ext>
            </a:extLst>
          </p:cNvPr>
          <p:cNvSpPr txBox="1"/>
          <p:nvPr/>
        </p:nvSpPr>
        <p:spPr>
          <a:xfrm>
            <a:off x="765735" y="1931146"/>
            <a:ext cx="10589558"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Una vez se han obtenido todos los datos empezamos su análisis.</a:t>
            </a:r>
          </a:p>
          <a:p>
            <a:endParaRPr lang="es-ES" sz="2800">
              <a:ea typeface="Calibri"/>
              <a:cs typeface="Calibri"/>
            </a:endParaRPr>
          </a:p>
          <a:p>
            <a:pPr marL="914400" lvl="1" indent="-457200">
              <a:buFont typeface="Courier New"/>
              <a:buChar char="o"/>
            </a:pPr>
            <a:r>
              <a:rPr lang="es-ES" sz="2800">
                <a:ea typeface="Calibri"/>
                <a:cs typeface="Calibri"/>
              </a:rPr>
              <a:t>Hemos obtenido </a:t>
            </a:r>
            <a:r>
              <a:rPr lang="es-ES" sz="2800" b="1" u="sng">
                <a:ea typeface="Calibri"/>
                <a:cs typeface="Calibri"/>
              </a:rPr>
              <a:t>4039 nodos</a:t>
            </a:r>
            <a:r>
              <a:rPr lang="es-ES" sz="2800">
                <a:ea typeface="Calibri"/>
                <a:cs typeface="Calibri"/>
              </a:rPr>
              <a:t>, lo que nos indica que hay este número de usuarios en la red.</a:t>
            </a:r>
          </a:p>
          <a:p>
            <a:pPr lvl="1"/>
            <a:endParaRPr lang="es-ES" sz="1400">
              <a:ea typeface="Calibri"/>
              <a:cs typeface="Calibri"/>
            </a:endParaRPr>
          </a:p>
          <a:p>
            <a:pPr marL="914400" lvl="1" indent="-457200">
              <a:buFont typeface="Courier New"/>
              <a:buChar char="o"/>
            </a:pPr>
            <a:r>
              <a:rPr lang="es-ES" sz="2800">
                <a:ea typeface="Calibri"/>
                <a:cs typeface="Calibri"/>
              </a:rPr>
              <a:t>Tenemos </a:t>
            </a:r>
            <a:r>
              <a:rPr lang="es-ES" sz="2800" b="1" u="sng">
                <a:ea typeface="Calibri"/>
                <a:cs typeface="Calibri"/>
              </a:rPr>
              <a:t>88234 enlaces</a:t>
            </a:r>
            <a:r>
              <a:rPr lang="es-ES" sz="2800">
                <a:ea typeface="Calibri"/>
                <a:cs typeface="Calibri"/>
              </a:rPr>
              <a:t>, por tanto, este es el número de amistades totales entre todos los usuarios.</a:t>
            </a:r>
          </a:p>
          <a:p>
            <a:pPr marL="914400" lvl="1" indent="-457200">
              <a:buFont typeface="Courier New"/>
              <a:buChar char="o"/>
            </a:pPr>
            <a:endParaRPr lang="es-ES" sz="1400">
              <a:ea typeface="Calibri"/>
              <a:cs typeface="Calibri"/>
            </a:endParaRPr>
          </a:p>
          <a:p>
            <a:pPr marL="914400" lvl="1" indent="-457200">
              <a:buFont typeface="Courier New"/>
              <a:buChar char="o"/>
            </a:pPr>
            <a:r>
              <a:rPr lang="es-ES" sz="2800">
                <a:ea typeface="Calibri"/>
                <a:cs typeface="Calibri"/>
              </a:rPr>
              <a:t>La </a:t>
            </a:r>
            <a:r>
              <a:rPr lang="es-ES" sz="2800" b="1" u="sng">
                <a:ea typeface="Calibri"/>
                <a:cs typeface="Calibri"/>
              </a:rPr>
              <a:t>densidad del grafo </a:t>
            </a:r>
            <a:r>
              <a:rPr lang="es-ES" sz="2800">
                <a:ea typeface="Calibri"/>
                <a:cs typeface="Calibri"/>
              </a:rPr>
              <a:t>es de 0.0108 así que las conexiones que tienen los usuarios son pocas teniendo en cuenta todas las que podrían tener.</a:t>
            </a:r>
          </a:p>
          <a:p>
            <a:pPr marL="914400" lvl="1" indent="-457200" algn="r">
              <a:buFont typeface="Courier New"/>
              <a:buChar char="o"/>
            </a:pPr>
            <a:endParaRPr lang="es-ES" sz="2800">
              <a:ea typeface="Calibri"/>
              <a:cs typeface="Calibri"/>
            </a:endParaRPr>
          </a:p>
        </p:txBody>
      </p:sp>
      <p:sp>
        <p:nvSpPr>
          <p:cNvPr id="3" name="Marcador de número de diapositiva 2">
            <a:extLst>
              <a:ext uri="{FF2B5EF4-FFF2-40B4-BE49-F238E27FC236}">
                <a16:creationId xmlns:a16="http://schemas.microsoft.com/office/drawing/2014/main" id="{D19D0081-8699-6A21-3462-AC9E166ED675}"/>
              </a:ext>
            </a:extLst>
          </p:cNvPr>
          <p:cNvSpPr>
            <a:spLocks noGrp="1"/>
          </p:cNvSpPr>
          <p:nvPr>
            <p:ph type="sldNum" sz="quarter" idx="12"/>
          </p:nvPr>
        </p:nvSpPr>
        <p:spPr/>
        <p:txBody>
          <a:bodyPr/>
          <a:lstStyle/>
          <a:p>
            <a:fld id="{D57F1E4F-1CFF-5643-939E-217C01CDF565}" type="slidenum">
              <a:rPr lang="en-US" smtClean="0"/>
              <a:pPr/>
              <a:t>23</a:t>
            </a:fld>
            <a:endParaRPr lang="en-US"/>
          </a:p>
        </p:txBody>
      </p:sp>
    </p:spTree>
    <p:extLst>
      <p:ext uri="{BB962C8B-B14F-4D97-AF65-F5344CB8AC3E}">
        <p14:creationId xmlns:p14="http://schemas.microsoft.com/office/powerpoint/2010/main" val="2314145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746EE03-2F82-EAB3-E6E4-655E4410BB32}"/>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5F7553AE-4F37-7D2C-968C-BD821FDE8A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300DD010-146F-162E-805B-844D405779AA}"/>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1F1E05EE-AFFE-0AB0-CC18-6346A895E8C2}"/>
              </a:ext>
            </a:extLst>
          </p:cNvPr>
          <p:cNvSpPr txBox="1"/>
          <p:nvPr/>
        </p:nvSpPr>
        <p:spPr>
          <a:xfrm>
            <a:off x="597135" y="251288"/>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Análisis de la estructura del grafo</a:t>
            </a:r>
          </a:p>
        </p:txBody>
      </p:sp>
      <p:sp>
        <p:nvSpPr>
          <p:cNvPr id="7" name="CuadroTexto 6">
            <a:extLst>
              <a:ext uri="{FF2B5EF4-FFF2-40B4-BE49-F238E27FC236}">
                <a16:creationId xmlns:a16="http://schemas.microsoft.com/office/drawing/2014/main" id="{AA959B70-65A7-8C59-A0C4-BE2AC51F8379}"/>
              </a:ext>
            </a:extLst>
          </p:cNvPr>
          <p:cNvSpPr txBox="1"/>
          <p:nvPr/>
        </p:nvSpPr>
        <p:spPr>
          <a:xfrm>
            <a:off x="600838" y="1179334"/>
            <a:ext cx="10589558"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Una vez se han obtenido todos los datos empezamos su análisis.</a:t>
            </a:r>
          </a:p>
          <a:p>
            <a:endParaRPr lang="es-ES" sz="2800">
              <a:ea typeface="Calibri"/>
              <a:cs typeface="Calibri"/>
            </a:endParaRPr>
          </a:p>
          <a:p>
            <a:pPr marL="914400" lvl="1" indent="-457200">
              <a:buFont typeface="Courier New"/>
              <a:buChar char="o"/>
            </a:pPr>
            <a:r>
              <a:rPr lang="es-ES" sz="2800">
                <a:ea typeface="Calibri"/>
                <a:cs typeface="Calibri"/>
              </a:rPr>
              <a:t>El </a:t>
            </a:r>
            <a:r>
              <a:rPr lang="es-ES" sz="2800" b="1" u="sng">
                <a:ea typeface="Calibri"/>
                <a:cs typeface="Calibri"/>
              </a:rPr>
              <a:t>grado medio </a:t>
            </a:r>
            <a:r>
              <a:rPr lang="es-ES" sz="2800">
                <a:ea typeface="Calibri"/>
                <a:cs typeface="Calibri"/>
              </a:rPr>
              <a:t>es de 43.69, que sería cuantas amistades tiene de media un usuario.</a:t>
            </a:r>
          </a:p>
          <a:p>
            <a:pPr marL="914400" lvl="1" indent="-457200">
              <a:buFont typeface="Courier New"/>
              <a:buChar char="o"/>
            </a:pPr>
            <a:endParaRPr lang="es-ES" sz="1400">
              <a:ea typeface="Calibri"/>
              <a:cs typeface="Calibri"/>
            </a:endParaRPr>
          </a:p>
          <a:p>
            <a:pPr marL="914400" lvl="1" indent="-457200">
              <a:buFont typeface="Courier New"/>
              <a:buChar char="o"/>
            </a:pPr>
            <a:r>
              <a:rPr lang="es-ES" sz="2800">
                <a:ea typeface="Calibri"/>
                <a:cs typeface="Calibri"/>
              </a:rPr>
              <a:t>El </a:t>
            </a:r>
            <a:r>
              <a:rPr lang="es-ES" sz="2800" b="1" u="sng">
                <a:ea typeface="Calibri"/>
                <a:cs typeface="Calibri"/>
              </a:rPr>
              <a:t>coeficiente de clustering medio </a:t>
            </a:r>
            <a:r>
              <a:rPr lang="es-ES" sz="2800">
                <a:ea typeface="Calibri"/>
                <a:cs typeface="Calibri"/>
              </a:rPr>
              <a:t>mide cuánto tienden los vecinos a estar conectados entre sí y su fórmula sería:</a:t>
            </a:r>
          </a:p>
          <a:p>
            <a:pPr marL="914400" lvl="1" indent="-457200">
              <a:buFont typeface="Courier New"/>
              <a:buChar char="o"/>
            </a:pPr>
            <a:endParaRPr lang="es-ES" sz="2800">
              <a:ea typeface="Calibri"/>
              <a:cs typeface="Calibri"/>
            </a:endParaRPr>
          </a:p>
          <a:p>
            <a:pPr marL="914400" lvl="1" indent="-457200">
              <a:buFont typeface="Courier New"/>
              <a:buChar char="o"/>
            </a:pPr>
            <a:endParaRPr lang="es-ES" sz="2800">
              <a:ea typeface="Calibri"/>
              <a:cs typeface="Calibri"/>
            </a:endParaRPr>
          </a:p>
          <a:p>
            <a:pPr marL="914400" lvl="1" indent="-457200">
              <a:buFont typeface="Courier New"/>
              <a:buChar char="o"/>
            </a:pPr>
            <a:endParaRPr lang="es-ES" sz="2800">
              <a:ea typeface="Calibri"/>
              <a:cs typeface="Calibri"/>
            </a:endParaRPr>
          </a:p>
          <a:p>
            <a:pPr lvl="2"/>
            <a:endParaRPr lang="es-ES" sz="2800">
              <a:ea typeface="Calibri"/>
              <a:cs typeface="Calibri"/>
            </a:endParaRPr>
          </a:p>
          <a:p>
            <a:pPr lvl="2"/>
            <a:r>
              <a:rPr lang="es-ES" sz="2800">
                <a:ea typeface="Calibri"/>
                <a:cs typeface="Calibri"/>
              </a:rPr>
              <a:t>En este caso es 0.6055 lo que nos dice que hay una gran probabilidad de que se formen grupos cerrados de vecinos.</a:t>
            </a:r>
            <a:endParaRPr lang="es-ES">
              <a:ea typeface="Calibri" panose="020F0502020204030204"/>
              <a:cs typeface="Calibri" panose="020F0502020204030204"/>
            </a:endParaRPr>
          </a:p>
        </p:txBody>
      </p:sp>
      <p:pic>
        <p:nvPicPr>
          <p:cNvPr id="3" name="Imagen 2" descr="Interfaz de usuario gráfica, Texto">
            <a:extLst>
              <a:ext uri="{FF2B5EF4-FFF2-40B4-BE49-F238E27FC236}">
                <a16:creationId xmlns:a16="http://schemas.microsoft.com/office/drawing/2014/main" id="{BDAE6B58-5A47-ED04-6297-51144095C069}"/>
              </a:ext>
            </a:extLst>
          </p:cNvPr>
          <p:cNvPicPr>
            <a:picLocks noChangeAspect="1"/>
          </p:cNvPicPr>
          <p:nvPr/>
        </p:nvPicPr>
        <p:blipFill>
          <a:blip r:embed="rId3"/>
          <a:srcRect t="13420" r="-124" b="14508"/>
          <a:stretch>
            <a:fillRect/>
          </a:stretch>
        </p:blipFill>
        <p:spPr>
          <a:xfrm>
            <a:off x="2862637" y="4442291"/>
            <a:ext cx="6055856" cy="1036604"/>
          </a:xfrm>
          <a:prstGeom prst="rect">
            <a:avLst/>
          </a:prstGeom>
        </p:spPr>
      </p:pic>
      <p:sp>
        <p:nvSpPr>
          <p:cNvPr id="4" name="Marcador de número de diapositiva 3">
            <a:extLst>
              <a:ext uri="{FF2B5EF4-FFF2-40B4-BE49-F238E27FC236}">
                <a16:creationId xmlns:a16="http://schemas.microsoft.com/office/drawing/2014/main" id="{566CEA91-5D9C-1D72-A9F8-B53C650432AD}"/>
              </a:ext>
            </a:extLst>
          </p:cNvPr>
          <p:cNvSpPr>
            <a:spLocks noGrp="1"/>
          </p:cNvSpPr>
          <p:nvPr>
            <p:ph type="sldNum" sz="quarter" idx="12"/>
          </p:nvPr>
        </p:nvSpPr>
        <p:spPr/>
        <p:txBody>
          <a:bodyPr/>
          <a:lstStyle/>
          <a:p>
            <a:fld id="{D57F1E4F-1CFF-5643-939E-217C01CDF565}" type="slidenum">
              <a:rPr lang="en-US" smtClean="0"/>
              <a:pPr/>
              <a:t>24</a:t>
            </a:fld>
            <a:endParaRPr lang="en-US"/>
          </a:p>
        </p:txBody>
      </p:sp>
    </p:spTree>
    <p:extLst>
      <p:ext uri="{BB962C8B-B14F-4D97-AF65-F5344CB8AC3E}">
        <p14:creationId xmlns:p14="http://schemas.microsoft.com/office/powerpoint/2010/main" val="848365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F8C9786-636A-0D5E-8E3C-85690BD3CCBC}"/>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2E2E4D78-CAC7-73CC-8524-D006C2AACF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F4923BD7-4BB5-19D2-732C-74300B92D168}"/>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8B5FE7EA-5D2D-FB72-5205-4078DB2E7DFE}"/>
              </a:ext>
            </a:extLst>
          </p:cNvPr>
          <p:cNvSpPr txBox="1"/>
          <p:nvPr/>
        </p:nvSpPr>
        <p:spPr>
          <a:xfrm>
            <a:off x="590208" y="736197"/>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Análisis de la estructura del grafo</a:t>
            </a:r>
          </a:p>
        </p:txBody>
      </p:sp>
      <p:sp>
        <p:nvSpPr>
          <p:cNvPr id="7" name="CuadroTexto 6">
            <a:extLst>
              <a:ext uri="{FF2B5EF4-FFF2-40B4-BE49-F238E27FC236}">
                <a16:creationId xmlns:a16="http://schemas.microsoft.com/office/drawing/2014/main" id="{8227FB5D-885E-9BCA-0363-7446F52A00B3}"/>
              </a:ext>
            </a:extLst>
          </p:cNvPr>
          <p:cNvSpPr txBox="1"/>
          <p:nvPr/>
        </p:nvSpPr>
        <p:spPr>
          <a:xfrm>
            <a:off x="765735" y="1931146"/>
            <a:ext cx="10589558"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Una vez se han obtenido todos los datos empezamos su análisis.</a:t>
            </a:r>
          </a:p>
          <a:p>
            <a:endParaRPr lang="es-ES" sz="2800">
              <a:ea typeface="Calibri"/>
              <a:cs typeface="Calibri"/>
            </a:endParaRPr>
          </a:p>
          <a:p>
            <a:pPr marL="914400" lvl="1" indent="-457200">
              <a:buFont typeface="Courier New"/>
              <a:buChar char="o"/>
            </a:pPr>
            <a:r>
              <a:rPr lang="es-ES" sz="2800">
                <a:ea typeface="Calibri"/>
                <a:cs typeface="Calibri"/>
              </a:rPr>
              <a:t>La </a:t>
            </a:r>
            <a:r>
              <a:rPr lang="es-ES" sz="2800" b="1" u="sng">
                <a:ea typeface="Calibri"/>
                <a:cs typeface="Calibri"/>
              </a:rPr>
              <a:t>distancia media </a:t>
            </a:r>
            <a:r>
              <a:rPr lang="es-ES" sz="2800">
                <a:ea typeface="Calibri"/>
                <a:cs typeface="Calibri"/>
              </a:rPr>
              <a:t>es de 3.69 por lo que lo usuarios pueden llegar a cualquier otro a través de 3.7 amistades.</a:t>
            </a:r>
          </a:p>
          <a:p>
            <a:pPr lvl="2"/>
            <a:r>
              <a:rPr lang="es-ES" sz="2800">
                <a:ea typeface="Calibri"/>
                <a:cs typeface="Calibri"/>
              </a:rPr>
              <a:t>Esto indica que la red tiene un comportamiento de "mundo pequeño", parecido al de otras redes sociales, donde la conexión global se logra con un número bajo de intermediarios.</a:t>
            </a:r>
          </a:p>
          <a:p>
            <a:pPr marL="914400" lvl="2"/>
            <a:endParaRPr lang="es-ES" sz="1400">
              <a:ea typeface="Calibri"/>
              <a:cs typeface="Calibri"/>
            </a:endParaRPr>
          </a:p>
          <a:p>
            <a:pPr marL="914400" lvl="1" indent="-457200">
              <a:buFont typeface="Courier New"/>
              <a:buChar char="o"/>
            </a:pPr>
            <a:r>
              <a:rPr lang="es-ES" sz="2800">
                <a:ea typeface="Calibri"/>
                <a:cs typeface="Calibri"/>
              </a:rPr>
              <a:t>Los </a:t>
            </a:r>
            <a:r>
              <a:rPr lang="es-ES" sz="2800" b="1" u="sng">
                <a:ea typeface="Calibri"/>
                <a:cs typeface="Calibri"/>
              </a:rPr>
              <a:t>componentes conexos </a:t>
            </a:r>
            <a:r>
              <a:rPr lang="es-ES" sz="2800">
                <a:ea typeface="Calibri"/>
                <a:cs typeface="Calibri"/>
              </a:rPr>
              <a:t>son 1 por lo que toda la red está conectada y no hay ningún grupo aislado.</a:t>
            </a:r>
          </a:p>
        </p:txBody>
      </p:sp>
      <p:sp>
        <p:nvSpPr>
          <p:cNvPr id="3" name="Marcador de número de diapositiva 2">
            <a:extLst>
              <a:ext uri="{FF2B5EF4-FFF2-40B4-BE49-F238E27FC236}">
                <a16:creationId xmlns:a16="http://schemas.microsoft.com/office/drawing/2014/main" id="{C98D10A2-6D30-50CE-A0A8-34BBBDFCDFA2}"/>
              </a:ext>
            </a:extLst>
          </p:cNvPr>
          <p:cNvSpPr>
            <a:spLocks noGrp="1"/>
          </p:cNvSpPr>
          <p:nvPr>
            <p:ph type="sldNum" sz="quarter" idx="12"/>
          </p:nvPr>
        </p:nvSpPr>
        <p:spPr/>
        <p:txBody>
          <a:bodyPr/>
          <a:lstStyle/>
          <a:p>
            <a:fld id="{D57F1E4F-1CFF-5643-939E-217C01CDF565}" type="slidenum">
              <a:rPr lang="en-US" smtClean="0"/>
              <a:pPr/>
              <a:t>25</a:t>
            </a:fld>
            <a:endParaRPr lang="en-US"/>
          </a:p>
        </p:txBody>
      </p:sp>
    </p:spTree>
    <p:extLst>
      <p:ext uri="{BB962C8B-B14F-4D97-AF65-F5344CB8AC3E}">
        <p14:creationId xmlns:p14="http://schemas.microsoft.com/office/powerpoint/2010/main" val="1869906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3BDC863-FECF-467D-67BD-C920BFEBD275}"/>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6824F6DB-108B-68D3-AA7F-ECABEB8C8F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C1461D13-ED21-46E9-549D-A3B50AA390FE}"/>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DDC4EFE1-7C7E-FB68-56B5-10F1AFFEC8ED}"/>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a:ea typeface="Calibri"/>
                <a:cs typeface="Calibri"/>
              </a:rPr>
              <a:t>Introducción</a:t>
            </a:r>
          </a:p>
          <a:p>
            <a:pPr marL="457200" indent="-457200">
              <a:buFont typeface="Arial"/>
              <a:buChar char="•"/>
            </a:pPr>
            <a:r>
              <a:rPr lang="es-ES" sz="2800">
                <a:ea typeface="Calibri"/>
                <a:cs typeface="Calibri"/>
              </a:rPr>
              <a:t>Dataset elegido</a:t>
            </a:r>
          </a:p>
          <a:p>
            <a:pPr marL="457200" indent="-457200">
              <a:buFont typeface="Arial"/>
              <a:buChar char="•"/>
            </a:pPr>
            <a:r>
              <a:rPr lang="es-ES" sz="2800">
                <a:ea typeface="Calibri"/>
                <a:cs typeface="Calibri"/>
              </a:rPr>
              <a:t>Adaptar el dataset a neo4j</a:t>
            </a:r>
          </a:p>
          <a:p>
            <a:pPr marL="457200" indent="-457200">
              <a:buFont typeface="Arial"/>
              <a:buChar char="•"/>
            </a:pPr>
            <a:r>
              <a:rPr lang="es-ES" sz="2800">
                <a:ea typeface="Calibri"/>
                <a:cs typeface="Calibri"/>
              </a:rPr>
              <a:t>Creación del proyecto</a:t>
            </a:r>
          </a:p>
          <a:p>
            <a:pPr marL="457200" indent="-457200">
              <a:buFont typeface="Arial"/>
              <a:buChar char="•"/>
            </a:pPr>
            <a:r>
              <a:rPr lang="es-ES" sz="2800">
                <a:ea typeface="Calibri"/>
                <a:cs typeface="Calibri"/>
              </a:rPr>
              <a:t>Carga de datos</a:t>
            </a:r>
            <a:endParaRPr lang="es-ES"/>
          </a:p>
          <a:p>
            <a:pPr marL="457200" indent="-457200">
              <a:buFont typeface="Arial"/>
              <a:buChar char="•"/>
            </a:pPr>
            <a:r>
              <a:rPr lang="es-ES" sz="2800">
                <a:ea typeface="Calibri"/>
                <a:cs typeface="Calibri"/>
              </a:rPr>
              <a:t>Preparación de los datos para su análisis</a:t>
            </a:r>
          </a:p>
          <a:p>
            <a:pPr marL="457200" indent="-457200">
              <a:buFont typeface="Arial"/>
              <a:buChar char="•"/>
            </a:pPr>
            <a:r>
              <a:rPr lang="es-ES" sz="2800">
                <a:ea typeface="Calibri"/>
                <a:cs typeface="Calibri"/>
              </a:rPr>
              <a:t>Análisis de la estructura del grafo</a:t>
            </a:r>
          </a:p>
          <a:p>
            <a:pPr marL="457200" indent="-457200">
              <a:buFont typeface="Arial"/>
              <a:buChar char="•"/>
            </a:pPr>
            <a:r>
              <a:rPr lang="es-ES" sz="2800" b="1" u="sng">
                <a:ea typeface="Calibri"/>
                <a:cs typeface="Calibri"/>
              </a:rPr>
              <a:t>Análisis de las centralidades</a:t>
            </a:r>
          </a:p>
          <a:p>
            <a:pPr marL="457200" indent="-457200">
              <a:buFont typeface="Arial"/>
              <a:buChar char="•"/>
            </a:pPr>
            <a:r>
              <a:rPr lang="es-ES" sz="2800">
                <a:ea typeface="Calibri"/>
                <a:cs typeface="Calibri"/>
              </a:rPr>
              <a:t>Comparación de las centralidades</a:t>
            </a:r>
          </a:p>
          <a:p>
            <a:pPr marL="457200" indent="-457200">
              <a:buFont typeface="Arial"/>
              <a:buChar char="•"/>
            </a:pPr>
            <a:r>
              <a:rPr lang="es-ES" sz="2800">
                <a:ea typeface="Calibri"/>
                <a:cs typeface="Calibri"/>
              </a:rPr>
              <a:t>Relación clustering-grado</a:t>
            </a:r>
          </a:p>
          <a:p>
            <a:pPr marL="457200" indent="-457200">
              <a:buFont typeface="Arial"/>
              <a:buChar char="•"/>
            </a:pPr>
            <a:r>
              <a:rPr lang="es-ES" sz="2800">
                <a:ea typeface="Calibri"/>
                <a:cs typeface="Calibri"/>
              </a:rPr>
              <a:t>Diagrama de nodos</a:t>
            </a:r>
          </a:p>
        </p:txBody>
      </p:sp>
      <p:sp>
        <p:nvSpPr>
          <p:cNvPr id="6" name="CuadroTexto 5">
            <a:extLst>
              <a:ext uri="{FF2B5EF4-FFF2-40B4-BE49-F238E27FC236}">
                <a16:creationId xmlns:a16="http://schemas.microsoft.com/office/drawing/2014/main" id="{EC313D77-D845-DD63-E7BE-BE0DAFED996B}"/>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9D1B67BA-9208-9296-8C3A-9C554148EFAB}"/>
              </a:ext>
            </a:extLst>
          </p:cNvPr>
          <p:cNvSpPr>
            <a:spLocks noGrp="1"/>
          </p:cNvSpPr>
          <p:nvPr>
            <p:ph type="sldNum" sz="quarter" idx="12"/>
          </p:nvPr>
        </p:nvSpPr>
        <p:spPr/>
        <p:txBody>
          <a:bodyPr/>
          <a:lstStyle/>
          <a:p>
            <a:fld id="{D57F1E4F-1CFF-5643-939E-217C01CDF565}" type="slidenum">
              <a:rPr lang="en-US" smtClean="0"/>
              <a:pPr/>
              <a:t>26</a:t>
            </a:fld>
            <a:endParaRPr lang="en-US"/>
          </a:p>
        </p:txBody>
      </p:sp>
    </p:spTree>
    <p:extLst>
      <p:ext uri="{BB962C8B-B14F-4D97-AF65-F5344CB8AC3E}">
        <p14:creationId xmlns:p14="http://schemas.microsoft.com/office/powerpoint/2010/main" val="147795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9AC0135-013B-6953-DB21-92F8D0166265}"/>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B5AFDBA1-D2B8-D075-2286-28A124F56C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CuadroTexto 5">
            <a:extLst>
              <a:ext uri="{FF2B5EF4-FFF2-40B4-BE49-F238E27FC236}">
                <a16:creationId xmlns:a16="http://schemas.microsoft.com/office/drawing/2014/main" id="{E460C8E3-5052-7A6B-6EEB-E497F00F9181}"/>
              </a:ext>
            </a:extLst>
          </p:cNvPr>
          <p:cNvSpPr txBox="1"/>
          <p:nvPr/>
        </p:nvSpPr>
        <p:spPr>
          <a:xfrm>
            <a:off x="552855" y="265550"/>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Análisis de las centralidades</a:t>
            </a:r>
          </a:p>
        </p:txBody>
      </p:sp>
      <p:sp>
        <p:nvSpPr>
          <p:cNvPr id="7" name="CuadroTexto 6">
            <a:extLst>
              <a:ext uri="{FF2B5EF4-FFF2-40B4-BE49-F238E27FC236}">
                <a16:creationId xmlns:a16="http://schemas.microsoft.com/office/drawing/2014/main" id="{A246C244-66D4-56F4-77D6-9CA047EAD672}"/>
              </a:ext>
            </a:extLst>
          </p:cNvPr>
          <p:cNvSpPr txBox="1"/>
          <p:nvPr/>
        </p:nvSpPr>
        <p:spPr>
          <a:xfrm>
            <a:off x="915147" y="1460499"/>
            <a:ext cx="1058955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Como hay muchos valores, haremos gráficas para que se vea mejor. Exportaremos los .csv que vamos a usar para las gráficas.</a:t>
            </a:r>
          </a:p>
          <a:p>
            <a:endParaRPr lang="es-ES" sz="2800">
              <a:ea typeface="Calibri"/>
              <a:cs typeface="Calibri"/>
            </a:endParaRPr>
          </a:p>
          <a:p>
            <a:endParaRPr lang="es-ES" sz="2800">
              <a:ea typeface="Calibri"/>
              <a:cs typeface="Calibri"/>
            </a:endParaRPr>
          </a:p>
          <a:p>
            <a:endParaRPr lang="es-ES" sz="2800">
              <a:ea typeface="Calibri"/>
              <a:cs typeface="Calibri"/>
            </a:endParaRPr>
          </a:p>
          <a:p>
            <a:endParaRPr lang="es-ES" sz="2800">
              <a:ea typeface="Calibri"/>
              <a:cs typeface="Calibri"/>
            </a:endParaRPr>
          </a:p>
          <a:p>
            <a:endParaRPr lang="es-ES" sz="2800">
              <a:ea typeface="Calibri"/>
              <a:cs typeface="Calibri"/>
            </a:endParaRPr>
          </a:p>
          <a:p>
            <a:r>
              <a:rPr lang="es-ES" sz="2800">
                <a:ea typeface="Calibri"/>
                <a:cs typeface="Calibri"/>
              </a:rPr>
              <a:t>Importando como .csv el resultado que nos dio el comando para generar las centralidades de grado, hemos hecho este programa para generar la gráfica.</a:t>
            </a:r>
            <a:endParaRPr lang="es-ES">
              <a:ea typeface="Calibri"/>
              <a:cs typeface="Calibri"/>
            </a:endParaRPr>
          </a:p>
          <a:p>
            <a:endParaRPr lang="es-ES" sz="2800">
              <a:ea typeface="Calibri"/>
              <a:cs typeface="Calibri"/>
            </a:endParaRPr>
          </a:p>
          <a:p>
            <a:endParaRPr lang="es-ES" sz="2800">
              <a:ea typeface="Calibri"/>
              <a:cs typeface="Calibri"/>
            </a:endParaRPr>
          </a:p>
        </p:txBody>
      </p:sp>
      <p:pic>
        <p:nvPicPr>
          <p:cNvPr id="3" name="Imagen 2" descr="Imagen 1, Imagen">
            <a:extLst>
              <a:ext uri="{FF2B5EF4-FFF2-40B4-BE49-F238E27FC236}">
                <a16:creationId xmlns:a16="http://schemas.microsoft.com/office/drawing/2014/main" id="{3E1150F8-EB54-9B33-66F7-EAC50774A8F1}"/>
              </a:ext>
            </a:extLst>
          </p:cNvPr>
          <p:cNvPicPr>
            <a:picLocks noChangeAspect="1"/>
          </p:cNvPicPr>
          <p:nvPr/>
        </p:nvPicPr>
        <p:blipFill>
          <a:blip r:embed="rId3"/>
          <a:stretch>
            <a:fillRect/>
          </a:stretch>
        </p:blipFill>
        <p:spPr>
          <a:xfrm>
            <a:off x="784412" y="2592458"/>
            <a:ext cx="10854765" cy="1381728"/>
          </a:xfrm>
          <a:prstGeom prst="rect">
            <a:avLst/>
          </a:prstGeom>
        </p:spPr>
      </p:pic>
      <p:sp>
        <p:nvSpPr>
          <p:cNvPr id="2" name="Marcador de número de diapositiva 1">
            <a:extLst>
              <a:ext uri="{FF2B5EF4-FFF2-40B4-BE49-F238E27FC236}">
                <a16:creationId xmlns:a16="http://schemas.microsoft.com/office/drawing/2014/main" id="{D3136D3F-3035-3B11-35C0-2BAE890A3BD4}"/>
              </a:ext>
            </a:extLst>
          </p:cNvPr>
          <p:cNvSpPr>
            <a:spLocks noGrp="1"/>
          </p:cNvSpPr>
          <p:nvPr>
            <p:ph type="sldNum" sz="quarter" idx="12"/>
          </p:nvPr>
        </p:nvSpPr>
        <p:spPr/>
        <p:txBody>
          <a:bodyPr/>
          <a:lstStyle/>
          <a:p>
            <a:fld id="{D57F1E4F-1CFF-5643-939E-217C01CDF565}" type="slidenum">
              <a:rPr lang="en-US" smtClean="0"/>
              <a:pPr/>
              <a:t>27</a:t>
            </a:fld>
            <a:endParaRPr lang="en-US"/>
          </a:p>
        </p:txBody>
      </p:sp>
    </p:spTree>
    <p:extLst>
      <p:ext uri="{BB962C8B-B14F-4D97-AF65-F5344CB8AC3E}">
        <p14:creationId xmlns:p14="http://schemas.microsoft.com/office/powerpoint/2010/main" val="1170334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7248AD4-BB0B-D4CF-3054-4396C2BE8E9F}"/>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20CD7A1E-1E73-F0C8-540A-4326D69F7F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CuadroTexto 5">
            <a:extLst>
              <a:ext uri="{FF2B5EF4-FFF2-40B4-BE49-F238E27FC236}">
                <a16:creationId xmlns:a16="http://schemas.microsoft.com/office/drawing/2014/main" id="{4C20A605-4FD7-60F6-F422-1BE2FE56444A}"/>
              </a:ext>
            </a:extLst>
          </p:cNvPr>
          <p:cNvSpPr txBox="1"/>
          <p:nvPr/>
        </p:nvSpPr>
        <p:spPr>
          <a:xfrm>
            <a:off x="552855" y="265550"/>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Análisis de las centralidades</a:t>
            </a:r>
          </a:p>
        </p:txBody>
      </p:sp>
      <p:pic>
        <p:nvPicPr>
          <p:cNvPr id="3" name="Imagen 2" descr="Imagen 1, Imagen">
            <a:extLst>
              <a:ext uri="{FF2B5EF4-FFF2-40B4-BE49-F238E27FC236}">
                <a16:creationId xmlns:a16="http://schemas.microsoft.com/office/drawing/2014/main" id="{4BE9918C-B2B1-0095-B2A2-6FB98A336B3D}"/>
              </a:ext>
            </a:extLst>
          </p:cNvPr>
          <p:cNvPicPr>
            <a:picLocks noChangeAspect="1"/>
          </p:cNvPicPr>
          <p:nvPr/>
        </p:nvPicPr>
        <p:blipFill>
          <a:blip r:embed="rId3"/>
          <a:stretch>
            <a:fillRect/>
          </a:stretch>
        </p:blipFill>
        <p:spPr>
          <a:xfrm>
            <a:off x="2822203" y="1538663"/>
            <a:ext cx="6062008" cy="5058148"/>
          </a:xfrm>
          <a:prstGeom prst="rect">
            <a:avLst/>
          </a:prstGeom>
        </p:spPr>
      </p:pic>
      <p:sp>
        <p:nvSpPr>
          <p:cNvPr id="2" name="Marcador de número de diapositiva 1">
            <a:extLst>
              <a:ext uri="{FF2B5EF4-FFF2-40B4-BE49-F238E27FC236}">
                <a16:creationId xmlns:a16="http://schemas.microsoft.com/office/drawing/2014/main" id="{2BB6E9FA-7B48-B8F7-B9A1-6C98FF9E4603}"/>
              </a:ext>
            </a:extLst>
          </p:cNvPr>
          <p:cNvSpPr>
            <a:spLocks noGrp="1"/>
          </p:cNvSpPr>
          <p:nvPr>
            <p:ph type="sldNum" sz="quarter" idx="12"/>
          </p:nvPr>
        </p:nvSpPr>
        <p:spPr/>
        <p:txBody>
          <a:bodyPr/>
          <a:lstStyle/>
          <a:p>
            <a:fld id="{D57F1E4F-1CFF-5643-939E-217C01CDF565}" type="slidenum">
              <a:rPr lang="en-US" smtClean="0"/>
              <a:pPr/>
              <a:t>28</a:t>
            </a:fld>
            <a:endParaRPr lang="en-US"/>
          </a:p>
        </p:txBody>
      </p:sp>
    </p:spTree>
    <p:extLst>
      <p:ext uri="{BB962C8B-B14F-4D97-AF65-F5344CB8AC3E}">
        <p14:creationId xmlns:p14="http://schemas.microsoft.com/office/powerpoint/2010/main" val="4280628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CA80D10-E08E-C854-44BB-1F0B8045C960}"/>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850C3C73-009F-E908-9EC4-6D9ECCBE4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7487A007-631F-AE3E-AEFF-0080E2622C21}"/>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00F33508-F506-2F01-2A92-C8CF0176C081}"/>
              </a:ext>
            </a:extLst>
          </p:cNvPr>
          <p:cNvSpPr txBox="1"/>
          <p:nvPr/>
        </p:nvSpPr>
        <p:spPr>
          <a:xfrm>
            <a:off x="552855" y="265550"/>
            <a:ext cx="113493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Análisis de las centralidades</a:t>
            </a:r>
            <a:endParaRPr lang="es-ES">
              <a:ea typeface="Calibri" panose="020F0502020204030204"/>
              <a:cs typeface="Calibri" panose="020F0502020204030204"/>
            </a:endParaRPr>
          </a:p>
        </p:txBody>
      </p:sp>
      <p:sp>
        <p:nvSpPr>
          <p:cNvPr id="7" name="CuadroTexto 6">
            <a:extLst>
              <a:ext uri="{FF2B5EF4-FFF2-40B4-BE49-F238E27FC236}">
                <a16:creationId xmlns:a16="http://schemas.microsoft.com/office/drawing/2014/main" id="{55E11A57-002F-6819-8AF6-4C889F583413}"/>
              </a:ext>
            </a:extLst>
          </p:cNvPr>
          <p:cNvSpPr txBox="1"/>
          <p:nvPr/>
        </p:nvSpPr>
        <p:spPr>
          <a:xfrm>
            <a:off x="377264" y="1602440"/>
            <a:ext cx="649567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u="sng">
                <a:ea typeface="Calibri"/>
                <a:cs typeface="Calibri"/>
              </a:rPr>
              <a:t>La </a:t>
            </a:r>
            <a:r>
              <a:rPr lang="es-ES" sz="2800" b="1" u="sng">
                <a:ea typeface="Calibri"/>
                <a:cs typeface="Calibri"/>
              </a:rPr>
              <a:t>centralidad de grado</a:t>
            </a:r>
            <a:r>
              <a:rPr lang="es-ES" sz="2800">
                <a:ea typeface="Calibri"/>
                <a:cs typeface="Calibri"/>
              </a:rPr>
              <a:t> mide la cantidad de conexiones directas que un nodo tiene con otros.</a:t>
            </a:r>
            <a:endParaRPr lang="es-ES"/>
          </a:p>
          <a:p>
            <a:endParaRPr lang="es-ES" sz="2800">
              <a:ea typeface="Calibri"/>
              <a:cs typeface="Calibri"/>
            </a:endParaRPr>
          </a:p>
          <a:p>
            <a:r>
              <a:rPr lang="es-ES" sz="2800">
                <a:ea typeface="Calibri"/>
                <a:cs typeface="Calibri"/>
              </a:rPr>
              <a:t>El más conectado de toda la red es el 107, con más de 1000 amigos. Los nodos 1684, 1912 y 3437 también tienen grados altos, por lo que deben ser muy populares.</a:t>
            </a:r>
            <a:endParaRPr lang="es-ES"/>
          </a:p>
          <a:p>
            <a:endParaRPr lang="es-ES" sz="2800">
              <a:ea typeface="Calibri"/>
              <a:cs typeface="Calibri"/>
            </a:endParaRPr>
          </a:p>
          <a:p>
            <a:r>
              <a:rPr lang="es-ES" sz="2800">
                <a:ea typeface="Calibri"/>
                <a:cs typeface="Calibri"/>
              </a:rPr>
              <a:t>A partir del 0 el grado decae bastante, pero siguen siendo </a:t>
            </a:r>
            <a:r>
              <a:rPr lang="es-ES" sz="2800" err="1">
                <a:ea typeface="Calibri"/>
                <a:cs typeface="Calibri"/>
              </a:rPr>
              <a:t>hubs</a:t>
            </a:r>
            <a:r>
              <a:rPr lang="es-ES" sz="2800">
                <a:ea typeface="Calibri"/>
                <a:cs typeface="Calibri"/>
              </a:rPr>
              <a:t> locales importantes.</a:t>
            </a:r>
          </a:p>
        </p:txBody>
      </p:sp>
      <p:pic>
        <p:nvPicPr>
          <p:cNvPr id="3" name="Imagen 2" descr="Imagen 1, Imagen">
            <a:extLst>
              <a:ext uri="{FF2B5EF4-FFF2-40B4-BE49-F238E27FC236}">
                <a16:creationId xmlns:a16="http://schemas.microsoft.com/office/drawing/2014/main" id="{B9F5FC98-3AA2-2A1A-C80B-01588BE67848}"/>
              </a:ext>
            </a:extLst>
          </p:cNvPr>
          <p:cNvPicPr>
            <a:picLocks noChangeAspect="1"/>
          </p:cNvPicPr>
          <p:nvPr/>
        </p:nvPicPr>
        <p:blipFill>
          <a:blip r:embed="rId3"/>
          <a:stretch>
            <a:fillRect/>
          </a:stretch>
        </p:blipFill>
        <p:spPr>
          <a:xfrm>
            <a:off x="6881907" y="2150970"/>
            <a:ext cx="5166658" cy="3818590"/>
          </a:xfrm>
          <a:prstGeom prst="rect">
            <a:avLst/>
          </a:prstGeom>
        </p:spPr>
      </p:pic>
      <p:sp>
        <p:nvSpPr>
          <p:cNvPr id="4" name="Marcador de número de diapositiva 3">
            <a:extLst>
              <a:ext uri="{FF2B5EF4-FFF2-40B4-BE49-F238E27FC236}">
                <a16:creationId xmlns:a16="http://schemas.microsoft.com/office/drawing/2014/main" id="{2B39B96A-BB65-4B9A-2B0E-7786DEDA8EF5}"/>
              </a:ext>
            </a:extLst>
          </p:cNvPr>
          <p:cNvSpPr>
            <a:spLocks noGrp="1"/>
          </p:cNvSpPr>
          <p:nvPr>
            <p:ph type="sldNum" sz="quarter" idx="12"/>
          </p:nvPr>
        </p:nvSpPr>
        <p:spPr/>
        <p:txBody>
          <a:bodyPr/>
          <a:lstStyle/>
          <a:p>
            <a:fld id="{D57F1E4F-1CFF-5643-939E-217C01CDF565}" type="slidenum">
              <a:rPr lang="en-US" smtClean="0"/>
              <a:pPr/>
              <a:t>29</a:t>
            </a:fld>
            <a:endParaRPr lang="en-US"/>
          </a:p>
        </p:txBody>
      </p:sp>
    </p:spTree>
    <p:extLst>
      <p:ext uri="{BB962C8B-B14F-4D97-AF65-F5344CB8AC3E}">
        <p14:creationId xmlns:p14="http://schemas.microsoft.com/office/powerpoint/2010/main" val="3598581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FCE1976-B6F7-02DB-A439-3168CAA7C0AC}"/>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2814C73C-6144-E4F1-0CF8-4AB66B27E0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0009E4B0-8D82-D68E-BEFE-0542EA1ED944}"/>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02E17D85-73E2-9887-19E5-99A11A678BA8}"/>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b="1" u="sng">
                <a:ea typeface="Calibri"/>
                <a:cs typeface="Calibri"/>
              </a:rPr>
              <a:t>Introducción</a:t>
            </a:r>
          </a:p>
          <a:p>
            <a:pPr marL="457200" indent="-457200">
              <a:buFont typeface="Arial"/>
              <a:buChar char="•"/>
            </a:pPr>
            <a:r>
              <a:rPr lang="es-ES" sz="2800">
                <a:ea typeface="Calibri"/>
                <a:cs typeface="Calibri"/>
              </a:rPr>
              <a:t>Dataset elegido</a:t>
            </a:r>
          </a:p>
          <a:p>
            <a:pPr marL="457200" indent="-457200">
              <a:buFont typeface="Arial"/>
              <a:buChar char="•"/>
            </a:pPr>
            <a:r>
              <a:rPr lang="es-ES" sz="2800">
                <a:ea typeface="Calibri"/>
                <a:cs typeface="Calibri"/>
              </a:rPr>
              <a:t>Adaptar el dataset a neo4j</a:t>
            </a:r>
          </a:p>
          <a:p>
            <a:pPr marL="457200" indent="-457200">
              <a:buFont typeface="Arial"/>
              <a:buChar char="•"/>
            </a:pPr>
            <a:r>
              <a:rPr lang="es-ES" sz="2800">
                <a:ea typeface="Calibri"/>
                <a:cs typeface="Calibri"/>
              </a:rPr>
              <a:t>Creación del proyecto</a:t>
            </a:r>
          </a:p>
          <a:p>
            <a:pPr marL="457200" indent="-457200">
              <a:buFont typeface="Arial"/>
              <a:buChar char="•"/>
            </a:pPr>
            <a:r>
              <a:rPr lang="es-ES" sz="2800">
                <a:ea typeface="Calibri"/>
                <a:cs typeface="Calibri"/>
              </a:rPr>
              <a:t>Carga de datos</a:t>
            </a:r>
            <a:endParaRPr lang="es-ES"/>
          </a:p>
          <a:p>
            <a:pPr marL="457200" indent="-457200">
              <a:buFont typeface="Arial"/>
              <a:buChar char="•"/>
            </a:pPr>
            <a:r>
              <a:rPr lang="es-ES" sz="2800">
                <a:ea typeface="Calibri"/>
                <a:cs typeface="Calibri"/>
              </a:rPr>
              <a:t>Preparación de los datos para su análisis</a:t>
            </a:r>
          </a:p>
          <a:p>
            <a:pPr marL="457200" indent="-457200">
              <a:buFont typeface="Arial"/>
              <a:buChar char="•"/>
            </a:pPr>
            <a:r>
              <a:rPr lang="es-ES" sz="2800">
                <a:ea typeface="Calibri"/>
                <a:cs typeface="Calibri"/>
              </a:rPr>
              <a:t>Análisis de la estructura del grafo</a:t>
            </a:r>
          </a:p>
          <a:p>
            <a:pPr marL="457200" indent="-457200">
              <a:buFont typeface="Arial"/>
              <a:buChar char="•"/>
            </a:pPr>
            <a:r>
              <a:rPr lang="es-ES" sz="2800">
                <a:ea typeface="Calibri"/>
                <a:cs typeface="Calibri"/>
              </a:rPr>
              <a:t>Análisis de las centralidades</a:t>
            </a:r>
          </a:p>
          <a:p>
            <a:pPr marL="457200" indent="-457200">
              <a:buFont typeface="Arial"/>
              <a:buChar char="•"/>
            </a:pPr>
            <a:r>
              <a:rPr lang="es-ES" sz="2800">
                <a:ea typeface="Calibri"/>
                <a:cs typeface="Calibri"/>
              </a:rPr>
              <a:t>Comparación de las centralidades</a:t>
            </a:r>
          </a:p>
          <a:p>
            <a:pPr marL="457200" indent="-457200">
              <a:buFont typeface="Arial"/>
              <a:buChar char="•"/>
            </a:pPr>
            <a:r>
              <a:rPr lang="es-ES" sz="2800">
                <a:ea typeface="Calibri"/>
                <a:cs typeface="Calibri"/>
              </a:rPr>
              <a:t>Relación clustering-grado</a:t>
            </a:r>
          </a:p>
          <a:p>
            <a:pPr marL="457200" indent="-457200">
              <a:buFont typeface="Arial"/>
              <a:buChar char="•"/>
            </a:pPr>
            <a:r>
              <a:rPr lang="es-ES" sz="2800">
                <a:ea typeface="Calibri"/>
                <a:cs typeface="Calibri"/>
              </a:rPr>
              <a:t>Diagrama de nodos</a:t>
            </a:r>
          </a:p>
        </p:txBody>
      </p:sp>
      <p:sp>
        <p:nvSpPr>
          <p:cNvPr id="6" name="CuadroTexto 5">
            <a:extLst>
              <a:ext uri="{FF2B5EF4-FFF2-40B4-BE49-F238E27FC236}">
                <a16:creationId xmlns:a16="http://schemas.microsoft.com/office/drawing/2014/main" id="{716955FC-68C8-058C-C9D0-D7E7F5A8BB6A}"/>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4FFBC931-15DC-C222-AC2C-65E9F9A79AE1}"/>
              </a:ext>
            </a:extLst>
          </p:cNvPr>
          <p:cNvSpPr>
            <a:spLocks noGrp="1"/>
          </p:cNvSpPr>
          <p:nvPr>
            <p:ph type="sldNum" sz="quarter" idx="12"/>
          </p:nvPr>
        </p:nvSpPr>
        <p:spPr/>
        <p:txBody>
          <a:bodyPr/>
          <a:lstStyle/>
          <a:p>
            <a:fld id="{D57F1E4F-1CFF-5643-939E-217C01CDF565}" type="slidenum">
              <a:rPr lang="en-US" smtClean="0"/>
              <a:pPr/>
              <a:t>3</a:t>
            </a:fld>
            <a:endParaRPr lang="en-US"/>
          </a:p>
        </p:txBody>
      </p:sp>
    </p:spTree>
    <p:extLst>
      <p:ext uri="{BB962C8B-B14F-4D97-AF65-F5344CB8AC3E}">
        <p14:creationId xmlns:p14="http://schemas.microsoft.com/office/powerpoint/2010/main" val="4197308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69DC17D-9DEE-679D-6AE8-22597EE05CFB}"/>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5DDBDDF1-430B-197A-FA61-90C782E348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5E9F8AEA-FE62-D99A-EFFF-CA889F1DC42D}"/>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7BAAE9A4-C45D-0F71-A416-D59FE8EA68EC}"/>
              </a:ext>
            </a:extLst>
          </p:cNvPr>
          <p:cNvSpPr txBox="1"/>
          <p:nvPr/>
        </p:nvSpPr>
        <p:spPr>
          <a:xfrm>
            <a:off x="552855" y="265550"/>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Análisis de las centralidades</a:t>
            </a:r>
          </a:p>
        </p:txBody>
      </p:sp>
      <p:sp>
        <p:nvSpPr>
          <p:cNvPr id="7" name="CuadroTexto 6">
            <a:extLst>
              <a:ext uri="{FF2B5EF4-FFF2-40B4-BE49-F238E27FC236}">
                <a16:creationId xmlns:a16="http://schemas.microsoft.com/office/drawing/2014/main" id="{E17BEB5B-BBC2-B425-7BBE-016744CC407B}"/>
              </a:ext>
            </a:extLst>
          </p:cNvPr>
          <p:cNvSpPr txBox="1"/>
          <p:nvPr/>
        </p:nvSpPr>
        <p:spPr>
          <a:xfrm>
            <a:off x="302559" y="1430617"/>
            <a:ext cx="6973794"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Para la </a:t>
            </a:r>
            <a:r>
              <a:rPr lang="es-ES" sz="2800" b="1" u="sng">
                <a:ea typeface="Calibri"/>
                <a:cs typeface="Calibri"/>
              </a:rPr>
              <a:t>intermediación</a:t>
            </a:r>
            <a:r>
              <a:rPr lang="es-ES" sz="2800">
                <a:ea typeface="Calibri"/>
                <a:cs typeface="Calibri"/>
              </a:rPr>
              <a:t> usamos el mismo programa adaptándolo. Mide cuantas veces aparece un nodo en los caminos más cortos entre pares de otros nodos.</a:t>
            </a:r>
          </a:p>
          <a:p>
            <a:endParaRPr lang="es-ES" sz="2800">
              <a:ea typeface="Calibri"/>
              <a:cs typeface="Calibri"/>
            </a:endParaRPr>
          </a:p>
          <a:p>
            <a:r>
              <a:rPr lang="es-ES" sz="2800">
                <a:ea typeface="Calibri"/>
                <a:cs typeface="Calibri"/>
              </a:rPr>
              <a:t>El nodo 107 conecta partes importantes del grafo, al igual que los 1684 y 3437.</a:t>
            </a:r>
          </a:p>
          <a:p>
            <a:endParaRPr lang="es-ES" sz="2800">
              <a:ea typeface="Calibri"/>
              <a:cs typeface="Calibri"/>
            </a:endParaRPr>
          </a:p>
          <a:p>
            <a:r>
              <a:rPr lang="es-ES" sz="2800">
                <a:ea typeface="Calibri"/>
                <a:cs typeface="Calibri"/>
              </a:rPr>
              <a:t>Además, aparecen nuevos nodos como el 1085, 698 o 567. No tienen tanto grado, pero sí un rol como puente entre comunidades.</a:t>
            </a:r>
          </a:p>
        </p:txBody>
      </p:sp>
      <p:pic>
        <p:nvPicPr>
          <p:cNvPr id="3" name="Imagen 2" descr="Imagen 1, Imagen">
            <a:extLst>
              <a:ext uri="{FF2B5EF4-FFF2-40B4-BE49-F238E27FC236}">
                <a16:creationId xmlns:a16="http://schemas.microsoft.com/office/drawing/2014/main" id="{32DF0A9D-7615-38A5-861E-8AF2CFEF6CE6}"/>
              </a:ext>
            </a:extLst>
          </p:cNvPr>
          <p:cNvPicPr>
            <a:picLocks noChangeAspect="1"/>
          </p:cNvPicPr>
          <p:nvPr/>
        </p:nvPicPr>
        <p:blipFill>
          <a:blip r:embed="rId3"/>
          <a:stretch>
            <a:fillRect/>
          </a:stretch>
        </p:blipFill>
        <p:spPr>
          <a:xfrm>
            <a:off x="7010214" y="2195419"/>
            <a:ext cx="4850280" cy="3632575"/>
          </a:xfrm>
          <a:prstGeom prst="rect">
            <a:avLst/>
          </a:prstGeom>
        </p:spPr>
      </p:pic>
      <p:sp>
        <p:nvSpPr>
          <p:cNvPr id="4" name="Marcador de número de diapositiva 3">
            <a:extLst>
              <a:ext uri="{FF2B5EF4-FFF2-40B4-BE49-F238E27FC236}">
                <a16:creationId xmlns:a16="http://schemas.microsoft.com/office/drawing/2014/main" id="{88D3185E-A411-246C-CE66-1FD153F8398E}"/>
              </a:ext>
            </a:extLst>
          </p:cNvPr>
          <p:cNvSpPr>
            <a:spLocks noGrp="1"/>
          </p:cNvSpPr>
          <p:nvPr>
            <p:ph type="sldNum" sz="quarter" idx="12"/>
          </p:nvPr>
        </p:nvSpPr>
        <p:spPr/>
        <p:txBody>
          <a:bodyPr/>
          <a:lstStyle/>
          <a:p>
            <a:fld id="{D57F1E4F-1CFF-5643-939E-217C01CDF565}" type="slidenum">
              <a:rPr lang="en-US" smtClean="0"/>
              <a:pPr/>
              <a:t>30</a:t>
            </a:fld>
            <a:endParaRPr lang="en-US"/>
          </a:p>
        </p:txBody>
      </p:sp>
    </p:spTree>
    <p:extLst>
      <p:ext uri="{BB962C8B-B14F-4D97-AF65-F5344CB8AC3E}">
        <p14:creationId xmlns:p14="http://schemas.microsoft.com/office/powerpoint/2010/main" val="80824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52B54FD-F8FD-9F78-ADF5-A554610DA0C1}"/>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E47F70A9-6BE7-BF4D-7A45-8258CF3E11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9F7A91DE-B424-0F77-C99A-274AB08EE2A6}"/>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AAAC210E-A27A-978D-1803-6449F521D20A}"/>
              </a:ext>
            </a:extLst>
          </p:cNvPr>
          <p:cNvSpPr txBox="1"/>
          <p:nvPr/>
        </p:nvSpPr>
        <p:spPr>
          <a:xfrm>
            <a:off x="552855" y="265550"/>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Análisis de las centralidades</a:t>
            </a:r>
          </a:p>
        </p:txBody>
      </p:sp>
      <p:sp>
        <p:nvSpPr>
          <p:cNvPr id="7" name="CuadroTexto 6">
            <a:extLst>
              <a:ext uri="{FF2B5EF4-FFF2-40B4-BE49-F238E27FC236}">
                <a16:creationId xmlns:a16="http://schemas.microsoft.com/office/drawing/2014/main" id="{26E17267-9137-853C-FF34-AE1F8609C9BF}"/>
              </a:ext>
            </a:extLst>
          </p:cNvPr>
          <p:cNvSpPr txBox="1"/>
          <p:nvPr/>
        </p:nvSpPr>
        <p:spPr>
          <a:xfrm>
            <a:off x="280148" y="1587499"/>
            <a:ext cx="6764617"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La </a:t>
            </a:r>
            <a:r>
              <a:rPr lang="es-ES" sz="2800" b="1" u="sng">
                <a:ea typeface="Calibri"/>
                <a:cs typeface="Calibri"/>
              </a:rPr>
              <a:t>cercanía</a:t>
            </a:r>
            <a:r>
              <a:rPr lang="es-ES" sz="2800">
                <a:ea typeface="Calibri"/>
                <a:cs typeface="Calibri"/>
              </a:rPr>
              <a:t> mide cómo de cerca está un nodo de otros en promedio, también adaptamos el programa de antes para la gráfica.</a:t>
            </a:r>
          </a:p>
          <a:p>
            <a:endParaRPr lang="es-ES" sz="2800">
              <a:ea typeface="Calibri"/>
              <a:cs typeface="Calibri"/>
            </a:endParaRPr>
          </a:p>
          <a:p>
            <a:r>
              <a:rPr lang="es-ES" sz="2800">
                <a:ea typeface="Calibri"/>
                <a:cs typeface="Calibri"/>
              </a:rPr>
              <a:t>El nodo 107 es el que más cerca está del resto de la red. 1684 también vuelve a aparecer.</a:t>
            </a:r>
          </a:p>
          <a:p>
            <a:endParaRPr lang="es-ES" sz="2800">
              <a:ea typeface="Calibri"/>
              <a:cs typeface="Calibri"/>
            </a:endParaRPr>
          </a:p>
          <a:p>
            <a:r>
              <a:rPr lang="es-ES" sz="2800">
                <a:ea typeface="Calibri"/>
                <a:cs typeface="Calibri"/>
              </a:rPr>
              <a:t>Nodos como el 58, 428 o 563 no tienen tanto grado, pero sí un acceso rápido a casi toda la red.</a:t>
            </a:r>
          </a:p>
        </p:txBody>
      </p:sp>
      <p:pic>
        <p:nvPicPr>
          <p:cNvPr id="4" name="Imagen 3" descr="Imagen 1, Imagen">
            <a:extLst>
              <a:ext uri="{FF2B5EF4-FFF2-40B4-BE49-F238E27FC236}">
                <a16:creationId xmlns:a16="http://schemas.microsoft.com/office/drawing/2014/main" id="{A127DE6A-0910-80BE-B93B-48A02F03E76D}"/>
              </a:ext>
            </a:extLst>
          </p:cNvPr>
          <p:cNvPicPr>
            <a:picLocks noChangeAspect="1"/>
          </p:cNvPicPr>
          <p:nvPr/>
        </p:nvPicPr>
        <p:blipFill>
          <a:blip r:embed="rId3"/>
          <a:stretch>
            <a:fillRect/>
          </a:stretch>
        </p:blipFill>
        <p:spPr>
          <a:xfrm>
            <a:off x="7122271" y="2158066"/>
            <a:ext cx="4947398" cy="3692338"/>
          </a:xfrm>
          <a:prstGeom prst="rect">
            <a:avLst/>
          </a:prstGeom>
        </p:spPr>
      </p:pic>
      <p:sp>
        <p:nvSpPr>
          <p:cNvPr id="3" name="Marcador de número de diapositiva 2">
            <a:extLst>
              <a:ext uri="{FF2B5EF4-FFF2-40B4-BE49-F238E27FC236}">
                <a16:creationId xmlns:a16="http://schemas.microsoft.com/office/drawing/2014/main" id="{BDDC4BCE-6D7C-C9E7-33F4-200E923496AB}"/>
              </a:ext>
            </a:extLst>
          </p:cNvPr>
          <p:cNvSpPr>
            <a:spLocks noGrp="1"/>
          </p:cNvSpPr>
          <p:nvPr>
            <p:ph type="sldNum" sz="quarter" idx="12"/>
          </p:nvPr>
        </p:nvSpPr>
        <p:spPr/>
        <p:txBody>
          <a:bodyPr/>
          <a:lstStyle/>
          <a:p>
            <a:fld id="{D57F1E4F-1CFF-5643-939E-217C01CDF565}" type="slidenum">
              <a:rPr lang="en-US" smtClean="0"/>
              <a:pPr/>
              <a:t>31</a:t>
            </a:fld>
            <a:endParaRPr lang="en-US"/>
          </a:p>
        </p:txBody>
      </p:sp>
    </p:spTree>
    <p:extLst>
      <p:ext uri="{BB962C8B-B14F-4D97-AF65-F5344CB8AC3E}">
        <p14:creationId xmlns:p14="http://schemas.microsoft.com/office/powerpoint/2010/main" val="1174475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1BB2B73-3338-DB08-6B4C-D383343233AA}"/>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349E7777-2B5A-53D8-2545-7B8B8F16CA7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D83C09A2-AEF5-4B18-AC75-CAC853E794A2}"/>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BD20CF12-A310-0F1B-5E2F-C55EA5580F3D}"/>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a:ea typeface="Calibri"/>
                <a:cs typeface="Calibri"/>
              </a:rPr>
              <a:t>Introducción</a:t>
            </a:r>
          </a:p>
          <a:p>
            <a:pPr marL="457200" indent="-457200">
              <a:buFont typeface="Arial"/>
              <a:buChar char="•"/>
            </a:pPr>
            <a:r>
              <a:rPr lang="es-ES" sz="2800">
                <a:ea typeface="Calibri"/>
                <a:cs typeface="Calibri"/>
              </a:rPr>
              <a:t>Dataset elegido</a:t>
            </a:r>
          </a:p>
          <a:p>
            <a:pPr marL="457200" indent="-457200">
              <a:buFont typeface="Arial"/>
              <a:buChar char="•"/>
            </a:pPr>
            <a:r>
              <a:rPr lang="es-ES" sz="2800">
                <a:ea typeface="Calibri"/>
                <a:cs typeface="Calibri"/>
              </a:rPr>
              <a:t>Adaptar el dataset a neo4j</a:t>
            </a:r>
          </a:p>
          <a:p>
            <a:pPr marL="457200" indent="-457200">
              <a:buFont typeface="Arial"/>
              <a:buChar char="•"/>
            </a:pPr>
            <a:r>
              <a:rPr lang="es-ES" sz="2800">
                <a:ea typeface="Calibri"/>
                <a:cs typeface="Calibri"/>
              </a:rPr>
              <a:t>Creación del proyecto</a:t>
            </a:r>
          </a:p>
          <a:p>
            <a:pPr marL="457200" indent="-457200">
              <a:buFont typeface="Arial"/>
              <a:buChar char="•"/>
            </a:pPr>
            <a:r>
              <a:rPr lang="es-ES" sz="2800">
                <a:ea typeface="Calibri"/>
                <a:cs typeface="Calibri"/>
              </a:rPr>
              <a:t>Carga de datos</a:t>
            </a:r>
            <a:endParaRPr lang="es-ES"/>
          </a:p>
          <a:p>
            <a:pPr marL="457200" indent="-457200">
              <a:buFont typeface="Arial"/>
              <a:buChar char="•"/>
            </a:pPr>
            <a:r>
              <a:rPr lang="es-ES" sz="2800">
                <a:ea typeface="Calibri"/>
                <a:cs typeface="Calibri"/>
              </a:rPr>
              <a:t>Preparación de los datos para su análisis</a:t>
            </a:r>
          </a:p>
          <a:p>
            <a:pPr marL="457200" indent="-457200">
              <a:buFont typeface="Arial"/>
              <a:buChar char="•"/>
            </a:pPr>
            <a:r>
              <a:rPr lang="es-ES" sz="2800">
                <a:ea typeface="Calibri"/>
                <a:cs typeface="Calibri"/>
              </a:rPr>
              <a:t>Análisis de la estructura del grafo</a:t>
            </a:r>
          </a:p>
          <a:p>
            <a:pPr marL="457200" indent="-457200">
              <a:buFont typeface="Arial"/>
              <a:buChar char="•"/>
            </a:pPr>
            <a:r>
              <a:rPr lang="es-ES" sz="2800">
                <a:ea typeface="Calibri"/>
                <a:cs typeface="Calibri"/>
              </a:rPr>
              <a:t>Análisis de las centralidades</a:t>
            </a:r>
          </a:p>
          <a:p>
            <a:pPr marL="457200" indent="-457200">
              <a:buFont typeface="Arial"/>
              <a:buChar char="•"/>
            </a:pPr>
            <a:r>
              <a:rPr lang="es-ES" sz="2800" b="1" u="sng">
                <a:ea typeface="Calibri"/>
                <a:cs typeface="Calibri"/>
              </a:rPr>
              <a:t>Comparación de las centralidades</a:t>
            </a:r>
          </a:p>
          <a:p>
            <a:pPr marL="457200" indent="-457200">
              <a:buFont typeface="Arial"/>
              <a:buChar char="•"/>
            </a:pPr>
            <a:r>
              <a:rPr lang="es-ES" sz="2800">
                <a:ea typeface="Calibri"/>
                <a:cs typeface="Calibri"/>
              </a:rPr>
              <a:t>Relación clustering-grado</a:t>
            </a:r>
          </a:p>
          <a:p>
            <a:pPr marL="457200" indent="-457200">
              <a:buFont typeface="Arial"/>
              <a:buChar char="•"/>
            </a:pPr>
            <a:r>
              <a:rPr lang="es-ES" sz="2800">
                <a:ea typeface="Calibri"/>
                <a:cs typeface="Calibri"/>
              </a:rPr>
              <a:t>Diagrama de nodos</a:t>
            </a:r>
          </a:p>
        </p:txBody>
      </p:sp>
      <p:sp>
        <p:nvSpPr>
          <p:cNvPr id="6" name="CuadroTexto 5">
            <a:extLst>
              <a:ext uri="{FF2B5EF4-FFF2-40B4-BE49-F238E27FC236}">
                <a16:creationId xmlns:a16="http://schemas.microsoft.com/office/drawing/2014/main" id="{A3A841BA-B623-5E74-6587-348CBBABE1FA}"/>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5D1A548E-952B-D006-57F9-B18CB34E0E0F}"/>
              </a:ext>
            </a:extLst>
          </p:cNvPr>
          <p:cNvSpPr>
            <a:spLocks noGrp="1"/>
          </p:cNvSpPr>
          <p:nvPr>
            <p:ph type="sldNum" sz="quarter" idx="12"/>
          </p:nvPr>
        </p:nvSpPr>
        <p:spPr/>
        <p:txBody>
          <a:bodyPr/>
          <a:lstStyle/>
          <a:p>
            <a:fld id="{D57F1E4F-1CFF-5643-939E-217C01CDF565}" type="slidenum">
              <a:rPr lang="en-US" smtClean="0"/>
              <a:pPr/>
              <a:t>32</a:t>
            </a:fld>
            <a:endParaRPr lang="en-US"/>
          </a:p>
        </p:txBody>
      </p:sp>
    </p:spTree>
    <p:extLst>
      <p:ext uri="{BB962C8B-B14F-4D97-AF65-F5344CB8AC3E}">
        <p14:creationId xmlns:p14="http://schemas.microsoft.com/office/powerpoint/2010/main" val="923938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2C88FA5-335D-69AD-A772-D6A5297B4D42}"/>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3B66213F-10B0-B0E9-E9EC-BF7D19F3AF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3D2670D3-B8FB-85AB-0742-445148CF68B5}"/>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95C2844E-3697-CE57-22C6-4719286D41F2}"/>
              </a:ext>
            </a:extLst>
          </p:cNvPr>
          <p:cNvSpPr txBox="1"/>
          <p:nvPr/>
        </p:nvSpPr>
        <p:spPr>
          <a:xfrm>
            <a:off x="552855" y="265550"/>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Comparación de las centralidades</a:t>
            </a:r>
          </a:p>
        </p:txBody>
      </p:sp>
      <p:sp>
        <p:nvSpPr>
          <p:cNvPr id="7" name="CuadroTexto 6">
            <a:extLst>
              <a:ext uri="{FF2B5EF4-FFF2-40B4-BE49-F238E27FC236}">
                <a16:creationId xmlns:a16="http://schemas.microsoft.com/office/drawing/2014/main" id="{92067503-CDD3-0961-2CA6-6163D6EBE263}"/>
              </a:ext>
            </a:extLst>
          </p:cNvPr>
          <p:cNvSpPr txBox="1"/>
          <p:nvPr/>
        </p:nvSpPr>
        <p:spPr>
          <a:xfrm>
            <a:off x="197971" y="1400734"/>
            <a:ext cx="7250205"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El nodo 107 es un supernodo absoluto ya que tiene más conexiones, conecta comunidades y está cerca de todos. El 1684 también es muy importante.</a:t>
            </a:r>
          </a:p>
          <a:p>
            <a:endParaRPr lang="es-ES" sz="2800">
              <a:ea typeface="Calibri"/>
              <a:cs typeface="Calibri"/>
            </a:endParaRPr>
          </a:p>
          <a:p>
            <a:r>
              <a:rPr lang="es-ES" sz="2800">
                <a:ea typeface="Calibri"/>
                <a:cs typeface="Calibri"/>
              </a:rPr>
              <a:t>Los 58 y 428 son interesantes ya que no tienen muchos amigos, pero sí un acceso rápido al resto y son grandes puentes.</a:t>
            </a:r>
          </a:p>
          <a:p>
            <a:endParaRPr lang="es-ES" sz="2800">
              <a:ea typeface="Calibri"/>
              <a:cs typeface="Calibri"/>
            </a:endParaRPr>
          </a:p>
          <a:p>
            <a:r>
              <a:rPr lang="es-ES" sz="2800">
                <a:ea typeface="Calibri"/>
                <a:cs typeface="Calibri"/>
              </a:rPr>
              <a:t>Algunos como el 698 y 105 con mucha intermediación, se sugiere que conectan comunidades separadas.</a:t>
            </a:r>
          </a:p>
        </p:txBody>
      </p:sp>
      <p:graphicFrame>
        <p:nvGraphicFramePr>
          <p:cNvPr id="8" name="Tabla 7">
            <a:extLst>
              <a:ext uri="{FF2B5EF4-FFF2-40B4-BE49-F238E27FC236}">
                <a16:creationId xmlns:a16="http://schemas.microsoft.com/office/drawing/2014/main" id="{9F80E06B-6D3A-6AB2-D9EC-A1A614B8293F}"/>
              </a:ext>
            </a:extLst>
          </p:cNvPr>
          <p:cNvGraphicFramePr>
            <a:graphicFrameLocks noGrp="1"/>
          </p:cNvGraphicFramePr>
          <p:nvPr>
            <p:extLst>
              <p:ext uri="{D42A27DB-BD31-4B8C-83A1-F6EECF244321}">
                <p14:modId xmlns:p14="http://schemas.microsoft.com/office/powerpoint/2010/main" val="3656327911"/>
              </p:ext>
            </p:extLst>
          </p:nvPr>
        </p:nvGraphicFramePr>
        <p:xfrm>
          <a:off x="7470105" y="1398571"/>
          <a:ext cx="4523924" cy="5064731"/>
        </p:xfrm>
        <a:graphic>
          <a:graphicData uri="http://schemas.openxmlformats.org/drawingml/2006/table">
            <a:tbl>
              <a:tblPr bandRow="1">
                <a:tableStyleId>{5C22544A-7EE6-4342-B048-85BDC9FD1C3A}</a:tableStyleId>
              </a:tblPr>
              <a:tblGrid>
                <a:gridCol w="794277">
                  <a:extLst>
                    <a:ext uri="{9D8B030D-6E8A-4147-A177-3AD203B41FA5}">
                      <a16:colId xmlns:a16="http://schemas.microsoft.com/office/drawing/2014/main" val="2900944046"/>
                    </a:ext>
                  </a:extLst>
                </a:gridCol>
                <a:gridCol w="863344">
                  <a:extLst>
                    <a:ext uri="{9D8B030D-6E8A-4147-A177-3AD203B41FA5}">
                      <a16:colId xmlns:a16="http://schemas.microsoft.com/office/drawing/2014/main" val="3819139704"/>
                    </a:ext>
                  </a:extLst>
                </a:gridCol>
                <a:gridCol w="1761223">
                  <a:extLst>
                    <a:ext uri="{9D8B030D-6E8A-4147-A177-3AD203B41FA5}">
                      <a16:colId xmlns:a16="http://schemas.microsoft.com/office/drawing/2014/main" val="1515093695"/>
                    </a:ext>
                  </a:extLst>
                </a:gridCol>
                <a:gridCol w="1105080">
                  <a:extLst>
                    <a:ext uri="{9D8B030D-6E8A-4147-A177-3AD203B41FA5}">
                      <a16:colId xmlns:a16="http://schemas.microsoft.com/office/drawing/2014/main" val="1182864240"/>
                    </a:ext>
                  </a:extLst>
                </a:gridCol>
              </a:tblGrid>
              <a:tr h="512291">
                <a:tc>
                  <a:txBody>
                    <a:bodyPr/>
                    <a:lstStyle/>
                    <a:p>
                      <a:pPr algn="ctr" rtl="0" fontAlgn="base">
                        <a:lnSpc>
                          <a:spcPct val="100000"/>
                        </a:lnSpc>
                        <a:buNone/>
                      </a:pPr>
                      <a:r>
                        <a:rPr lang="es-ES" sz="1800" b="1">
                          <a:solidFill>
                            <a:schemeClr val="tx1"/>
                          </a:solidFill>
                          <a:effectLst/>
                          <a:latin typeface="Calibri"/>
                        </a:rPr>
                        <a:t>Nodo</a:t>
                      </a:r>
                      <a:r>
                        <a:rPr lang="es-ES" sz="1800">
                          <a:solidFill>
                            <a:schemeClr val="tx1"/>
                          </a:solidFill>
                          <a:effectLst/>
                          <a:latin typeface="Calibr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800" b="1">
                          <a:solidFill>
                            <a:schemeClr val="tx1"/>
                          </a:solidFill>
                          <a:effectLst/>
                          <a:latin typeface="Calibri"/>
                        </a:rPr>
                        <a:t>Grado</a:t>
                      </a:r>
                      <a:r>
                        <a:rPr lang="es-ES" sz="1800">
                          <a:solidFill>
                            <a:schemeClr val="tx1"/>
                          </a:solidFill>
                          <a:effectLst/>
                          <a:latin typeface="Calibr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800" b="1">
                          <a:solidFill>
                            <a:schemeClr val="tx1"/>
                          </a:solidFill>
                          <a:effectLst/>
                          <a:latin typeface="Calibri"/>
                        </a:rPr>
                        <a:t>Intermediación</a:t>
                      </a:r>
                      <a:r>
                        <a:rPr lang="es-ES" sz="1800">
                          <a:solidFill>
                            <a:schemeClr val="tx1"/>
                          </a:solidFill>
                          <a:effectLst/>
                          <a:latin typeface="Calibr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800" b="1">
                          <a:solidFill>
                            <a:schemeClr val="tx1"/>
                          </a:solidFill>
                          <a:effectLst/>
                          <a:latin typeface="Calibri"/>
                        </a:rPr>
                        <a:t>Cercanía</a:t>
                      </a:r>
                      <a:r>
                        <a:rPr lang="es-ES" sz="1050">
                          <a:solidFill>
                            <a:schemeClr val="tx1"/>
                          </a:solidFill>
                          <a:effectLst/>
                          <a:latin typeface="Calibri"/>
                        </a:rPr>
                        <a:t> </a:t>
                      </a:r>
                      <a:endParaRPr lang="es-ES">
                        <a:solidFill>
                          <a:schemeClr val="tx1"/>
                        </a:solidFill>
                        <a:effectLst/>
                        <a:latin typeface="Calibri"/>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1481346"/>
                  </a:ext>
                </a:extLst>
              </a:tr>
              <a:tr h="455244">
                <a:tc>
                  <a:txBody>
                    <a:bodyPr/>
                    <a:lstStyle/>
                    <a:p>
                      <a:pPr algn="ctr" rtl="0" fontAlgn="base">
                        <a:lnSpc>
                          <a:spcPct val="100000"/>
                        </a:lnSpc>
                        <a:buNone/>
                      </a:pPr>
                      <a:r>
                        <a:rPr lang="es-ES" sz="1600">
                          <a:solidFill>
                            <a:schemeClr val="tx1"/>
                          </a:solidFill>
                          <a:effectLst/>
                          <a:latin typeface="Calibri"/>
                        </a:rPr>
                        <a:t>107</a:t>
                      </a:r>
                      <a:r>
                        <a:rPr lang="es-ES" sz="1050">
                          <a:solidFill>
                            <a:schemeClr val="tx1"/>
                          </a:solidFill>
                          <a:effectLst/>
                          <a:latin typeface="Calibri"/>
                        </a:rPr>
                        <a:t> </a:t>
                      </a:r>
                      <a:endParaRPr lang="es-ES">
                        <a:solidFill>
                          <a:schemeClr val="tx1"/>
                        </a:solidFill>
                        <a:effectLst/>
                        <a:latin typeface="Calibri"/>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1651137"/>
                  </a:ext>
                </a:extLst>
              </a:tr>
              <a:tr h="455244">
                <a:tc>
                  <a:txBody>
                    <a:bodyPr/>
                    <a:lstStyle/>
                    <a:p>
                      <a:pPr algn="ctr" rtl="0" fontAlgn="base">
                        <a:lnSpc>
                          <a:spcPct val="100000"/>
                        </a:lnSpc>
                        <a:buNone/>
                      </a:pPr>
                      <a:r>
                        <a:rPr lang="es-ES" sz="1600">
                          <a:solidFill>
                            <a:schemeClr val="tx1"/>
                          </a:solidFill>
                          <a:effectLst/>
                          <a:latin typeface="Calibri"/>
                        </a:rPr>
                        <a:t>1684 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2913381"/>
                  </a:ext>
                </a:extLst>
              </a:tr>
              <a:tr h="455244">
                <a:tc>
                  <a:txBody>
                    <a:bodyPr/>
                    <a:lstStyle/>
                    <a:p>
                      <a:pPr algn="ctr" rtl="0" fontAlgn="base">
                        <a:lnSpc>
                          <a:spcPct val="100000"/>
                        </a:lnSpc>
                        <a:buNone/>
                      </a:pPr>
                      <a:r>
                        <a:rPr lang="es-ES" sz="1600">
                          <a:solidFill>
                            <a:schemeClr val="tx1"/>
                          </a:solidFill>
                          <a:effectLst/>
                          <a:latin typeface="Calibri"/>
                        </a:rPr>
                        <a:t>1912 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9224073"/>
                  </a:ext>
                </a:extLst>
              </a:tr>
              <a:tr h="455244">
                <a:tc>
                  <a:txBody>
                    <a:bodyPr/>
                    <a:lstStyle/>
                    <a:p>
                      <a:pPr algn="ctr" rtl="0" fontAlgn="base">
                        <a:lnSpc>
                          <a:spcPct val="100000"/>
                        </a:lnSpc>
                        <a:buNone/>
                      </a:pPr>
                      <a:r>
                        <a:rPr lang="es-ES" sz="1600">
                          <a:solidFill>
                            <a:schemeClr val="tx1"/>
                          </a:solidFill>
                          <a:effectLst/>
                          <a:latin typeface="Calibri"/>
                        </a:rPr>
                        <a:t>3437 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7216602"/>
                  </a:ext>
                </a:extLst>
              </a:tr>
              <a:tr h="455244">
                <a:tc>
                  <a:txBody>
                    <a:bodyPr/>
                    <a:lstStyle/>
                    <a:p>
                      <a:pPr algn="ctr" rtl="0" fontAlgn="base">
                        <a:lnSpc>
                          <a:spcPct val="100000"/>
                        </a:lnSpc>
                        <a:buNone/>
                      </a:pPr>
                      <a:r>
                        <a:rPr lang="es-ES" sz="1600">
                          <a:solidFill>
                            <a:schemeClr val="tx1"/>
                          </a:solidFill>
                          <a:effectLst/>
                          <a:latin typeface="Calibri"/>
                        </a:rPr>
                        <a:t>0 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3357645"/>
                  </a:ext>
                </a:extLst>
              </a:tr>
              <a:tr h="455244">
                <a:tc>
                  <a:txBody>
                    <a:bodyPr/>
                    <a:lstStyle/>
                    <a:p>
                      <a:pPr algn="ctr" rtl="0" fontAlgn="base">
                        <a:lnSpc>
                          <a:spcPct val="100000"/>
                        </a:lnSpc>
                        <a:buNone/>
                      </a:pPr>
                      <a:r>
                        <a:rPr lang="es-ES" sz="1600">
                          <a:solidFill>
                            <a:schemeClr val="tx1"/>
                          </a:solidFill>
                          <a:effectLst/>
                          <a:latin typeface="Calibri"/>
                        </a:rPr>
                        <a:t>105 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760322"/>
                  </a:ext>
                </a:extLst>
              </a:tr>
              <a:tr h="455244">
                <a:tc>
                  <a:txBody>
                    <a:bodyPr/>
                    <a:lstStyle/>
                    <a:p>
                      <a:pPr algn="ctr" rtl="0" fontAlgn="base">
                        <a:lnSpc>
                          <a:spcPct val="100000"/>
                        </a:lnSpc>
                        <a:buNone/>
                      </a:pPr>
                      <a:r>
                        <a:rPr lang="es-ES" sz="1600">
                          <a:solidFill>
                            <a:schemeClr val="tx1"/>
                          </a:solidFill>
                          <a:effectLst/>
                          <a:latin typeface="Calibri"/>
                        </a:rPr>
                        <a:t>698 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3712032"/>
                  </a:ext>
                </a:extLst>
              </a:tr>
              <a:tr h="455244">
                <a:tc>
                  <a:txBody>
                    <a:bodyPr/>
                    <a:lstStyle/>
                    <a:p>
                      <a:pPr algn="ctr" rtl="0" fontAlgn="base">
                        <a:lnSpc>
                          <a:spcPct val="100000"/>
                        </a:lnSpc>
                        <a:buNone/>
                      </a:pPr>
                      <a:r>
                        <a:rPr lang="es-ES" sz="1600">
                          <a:solidFill>
                            <a:schemeClr val="tx1"/>
                          </a:solidFill>
                          <a:effectLst/>
                          <a:latin typeface="Calibri"/>
                        </a:rPr>
                        <a:t>58 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4961704"/>
                  </a:ext>
                </a:extLst>
              </a:tr>
              <a:tr h="455244">
                <a:tc>
                  <a:txBody>
                    <a:bodyPr/>
                    <a:lstStyle/>
                    <a:p>
                      <a:pPr algn="ctr" rtl="0" fontAlgn="base">
                        <a:lnSpc>
                          <a:spcPct val="100000"/>
                        </a:lnSpc>
                        <a:buNone/>
                      </a:pPr>
                      <a:r>
                        <a:rPr lang="es-ES" sz="1600">
                          <a:solidFill>
                            <a:schemeClr val="tx1"/>
                          </a:solidFill>
                          <a:effectLst/>
                          <a:latin typeface="Calibri"/>
                        </a:rPr>
                        <a:t>428 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3655420"/>
                  </a:ext>
                </a:extLst>
              </a:tr>
              <a:tr h="455244">
                <a:tc>
                  <a:txBody>
                    <a:bodyPr/>
                    <a:lstStyle/>
                    <a:p>
                      <a:pPr algn="ctr" rtl="0" fontAlgn="base">
                        <a:lnSpc>
                          <a:spcPct val="100000"/>
                        </a:lnSpc>
                        <a:buNone/>
                      </a:pPr>
                      <a:r>
                        <a:rPr lang="es-ES" sz="1600">
                          <a:solidFill>
                            <a:schemeClr val="tx1"/>
                          </a:solidFill>
                          <a:effectLst/>
                          <a:latin typeface="Calibri"/>
                        </a:rPr>
                        <a:t>563 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ase">
                        <a:lnSpc>
                          <a:spcPct val="100000"/>
                        </a:lnSpc>
                        <a:buNone/>
                      </a:pPr>
                      <a:r>
                        <a:rPr lang="es-ES" sz="1600">
                          <a:solidFill>
                            <a:schemeClr val="bg2">
                              <a:lumMod val="10000"/>
                            </a:schemeClr>
                          </a:solidFill>
                          <a:effectLst/>
                          <a:latin typeface="Segoe UI Emoji"/>
                        </a:rPr>
                        <a: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9864645"/>
                  </a:ext>
                </a:extLst>
              </a:tr>
            </a:tbl>
          </a:graphicData>
        </a:graphic>
      </p:graphicFrame>
      <p:sp>
        <p:nvSpPr>
          <p:cNvPr id="3" name="Marcador de número de diapositiva 2">
            <a:extLst>
              <a:ext uri="{FF2B5EF4-FFF2-40B4-BE49-F238E27FC236}">
                <a16:creationId xmlns:a16="http://schemas.microsoft.com/office/drawing/2014/main" id="{EACA0B13-079A-BEF5-C3DF-2B60D6E2C3BC}"/>
              </a:ext>
            </a:extLst>
          </p:cNvPr>
          <p:cNvSpPr>
            <a:spLocks noGrp="1"/>
          </p:cNvSpPr>
          <p:nvPr>
            <p:ph type="sldNum" sz="quarter" idx="12"/>
          </p:nvPr>
        </p:nvSpPr>
        <p:spPr/>
        <p:txBody>
          <a:bodyPr/>
          <a:lstStyle/>
          <a:p>
            <a:fld id="{D57F1E4F-1CFF-5643-939E-217C01CDF565}" type="slidenum">
              <a:rPr lang="en-US" smtClean="0"/>
              <a:pPr/>
              <a:t>33</a:t>
            </a:fld>
            <a:endParaRPr lang="en-US"/>
          </a:p>
        </p:txBody>
      </p:sp>
    </p:spTree>
    <p:extLst>
      <p:ext uri="{BB962C8B-B14F-4D97-AF65-F5344CB8AC3E}">
        <p14:creationId xmlns:p14="http://schemas.microsoft.com/office/powerpoint/2010/main" val="3771861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4166854-180D-21A7-A689-A3DD6A98297A}"/>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DB959ADE-83B8-5CA8-6B57-EEFE8561C7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0E36E8DC-6864-F1AA-AE14-F2EE735FB312}"/>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1499542C-DA6B-73E9-121A-924DA92744D9}"/>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a:ea typeface="Calibri"/>
                <a:cs typeface="Calibri"/>
              </a:rPr>
              <a:t>Introducción</a:t>
            </a:r>
          </a:p>
          <a:p>
            <a:pPr marL="457200" indent="-457200">
              <a:buFont typeface="Arial"/>
              <a:buChar char="•"/>
            </a:pPr>
            <a:r>
              <a:rPr lang="es-ES" sz="2800">
                <a:ea typeface="Calibri"/>
                <a:cs typeface="Calibri"/>
              </a:rPr>
              <a:t>Dataset elegido</a:t>
            </a:r>
          </a:p>
          <a:p>
            <a:pPr marL="457200" indent="-457200">
              <a:buFont typeface="Arial"/>
              <a:buChar char="•"/>
            </a:pPr>
            <a:r>
              <a:rPr lang="es-ES" sz="2800">
                <a:ea typeface="Calibri"/>
                <a:cs typeface="Calibri"/>
              </a:rPr>
              <a:t>Adaptar el dataset a neo4j</a:t>
            </a:r>
          </a:p>
          <a:p>
            <a:pPr marL="457200" indent="-457200">
              <a:buFont typeface="Arial"/>
              <a:buChar char="•"/>
            </a:pPr>
            <a:r>
              <a:rPr lang="es-ES" sz="2800">
                <a:ea typeface="Calibri"/>
                <a:cs typeface="Calibri"/>
              </a:rPr>
              <a:t>Creación del proyecto</a:t>
            </a:r>
          </a:p>
          <a:p>
            <a:pPr marL="457200" indent="-457200">
              <a:buFont typeface="Arial"/>
              <a:buChar char="•"/>
            </a:pPr>
            <a:r>
              <a:rPr lang="es-ES" sz="2800">
                <a:ea typeface="Calibri"/>
                <a:cs typeface="Calibri"/>
              </a:rPr>
              <a:t>Carga de datos</a:t>
            </a:r>
            <a:endParaRPr lang="es-ES"/>
          </a:p>
          <a:p>
            <a:pPr marL="457200" indent="-457200">
              <a:buFont typeface="Arial"/>
              <a:buChar char="•"/>
            </a:pPr>
            <a:r>
              <a:rPr lang="es-ES" sz="2800">
                <a:ea typeface="Calibri"/>
                <a:cs typeface="Calibri"/>
              </a:rPr>
              <a:t>Preparación de los datos para su análisis</a:t>
            </a:r>
          </a:p>
          <a:p>
            <a:pPr marL="457200" indent="-457200">
              <a:buFont typeface="Arial"/>
              <a:buChar char="•"/>
            </a:pPr>
            <a:r>
              <a:rPr lang="es-ES" sz="2800">
                <a:ea typeface="Calibri"/>
                <a:cs typeface="Calibri"/>
              </a:rPr>
              <a:t>Análisis de la estructura del grafo</a:t>
            </a:r>
          </a:p>
          <a:p>
            <a:pPr marL="457200" indent="-457200">
              <a:buFont typeface="Arial"/>
              <a:buChar char="•"/>
            </a:pPr>
            <a:r>
              <a:rPr lang="es-ES" sz="2800">
                <a:ea typeface="Calibri"/>
                <a:cs typeface="Calibri"/>
              </a:rPr>
              <a:t>Análisis de las centralidades</a:t>
            </a:r>
          </a:p>
          <a:p>
            <a:pPr marL="457200" indent="-457200">
              <a:buFont typeface="Arial"/>
              <a:buChar char="•"/>
            </a:pPr>
            <a:r>
              <a:rPr lang="es-ES" sz="2800">
                <a:ea typeface="Calibri"/>
                <a:cs typeface="Calibri"/>
              </a:rPr>
              <a:t>Comparación de las centralidades</a:t>
            </a:r>
          </a:p>
          <a:p>
            <a:pPr marL="457200" indent="-457200">
              <a:buFont typeface="Arial"/>
              <a:buChar char="•"/>
            </a:pPr>
            <a:r>
              <a:rPr lang="es-ES" sz="2800" b="1" u="sng">
                <a:ea typeface="Calibri"/>
                <a:cs typeface="Calibri"/>
              </a:rPr>
              <a:t>Relación clustering-grado</a:t>
            </a:r>
          </a:p>
          <a:p>
            <a:pPr marL="457200" indent="-457200">
              <a:buFont typeface="Arial"/>
              <a:buChar char="•"/>
            </a:pPr>
            <a:r>
              <a:rPr lang="es-ES" sz="2800">
                <a:ea typeface="Calibri"/>
                <a:cs typeface="Calibri"/>
              </a:rPr>
              <a:t>Diagrama de nodos</a:t>
            </a:r>
          </a:p>
        </p:txBody>
      </p:sp>
      <p:sp>
        <p:nvSpPr>
          <p:cNvPr id="6" name="CuadroTexto 5">
            <a:extLst>
              <a:ext uri="{FF2B5EF4-FFF2-40B4-BE49-F238E27FC236}">
                <a16:creationId xmlns:a16="http://schemas.microsoft.com/office/drawing/2014/main" id="{5E91EC45-FCA4-C2C8-C46A-432CE56D5A22}"/>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F911614B-45B9-2CDB-6DE6-130FEE172AF9}"/>
              </a:ext>
            </a:extLst>
          </p:cNvPr>
          <p:cNvSpPr>
            <a:spLocks noGrp="1"/>
          </p:cNvSpPr>
          <p:nvPr>
            <p:ph type="sldNum" sz="quarter" idx="12"/>
          </p:nvPr>
        </p:nvSpPr>
        <p:spPr/>
        <p:txBody>
          <a:bodyPr/>
          <a:lstStyle/>
          <a:p>
            <a:fld id="{D57F1E4F-1CFF-5643-939E-217C01CDF565}" type="slidenum">
              <a:rPr lang="en-US" smtClean="0"/>
              <a:pPr/>
              <a:t>34</a:t>
            </a:fld>
            <a:endParaRPr lang="en-US"/>
          </a:p>
        </p:txBody>
      </p:sp>
    </p:spTree>
    <p:extLst>
      <p:ext uri="{BB962C8B-B14F-4D97-AF65-F5344CB8AC3E}">
        <p14:creationId xmlns:p14="http://schemas.microsoft.com/office/powerpoint/2010/main" val="636802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7E2FE5F-1865-8CAF-A62E-9D1B6430C03A}"/>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ECBA8332-99CB-14EE-B424-3A63046CC6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D64F2C33-9860-C07D-A9DD-25B44F175261}"/>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717E645A-8852-3A4B-FA03-6600C1016942}"/>
              </a:ext>
            </a:extLst>
          </p:cNvPr>
          <p:cNvSpPr txBox="1"/>
          <p:nvPr/>
        </p:nvSpPr>
        <p:spPr>
          <a:xfrm>
            <a:off x="552855" y="265550"/>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Relación clustering-grado</a:t>
            </a:r>
          </a:p>
        </p:txBody>
      </p:sp>
      <p:sp>
        <p:nvSpPr>
          <p:cNvPr id="7" name="CuadroTexto 6">
            <a:extLst>
              <a:ext uri="{FF2B5EF4-FFF2-40B4-BE49-F238E27FC236}">
                <a16:creationId xmlns:a16="http://schemas.microsoft.com/office/drawing/2014/main" id="{C1A50DD3-1C3C-43EA-D6AA-78FF26E98CE5}"/>
              </a:ext>
            </a:extLst>
          </p:cNvPr>
          <p:cNvSpPr txBox="1"/>
          <p:nvPr/>
        </p:nvSpPr>
        <p:spPr>
          <a:xfrm>
            <a:off x="556559" y="1482910"/>
            <a:ext cx="11090087"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Al analizar la relación de los 100 primeros nodos, ordenados de mayor a menor grado, obtenemos que:</a:t>
            </a:r>
          </a:p>
          <a:p>
            <a:endParaRPr lang="es-ES" sz="2800">
              <a:ea typeface="Calibri"/>
              <a:cs typeface="Calibri"/>
            </a:endParaRPr>
          </a:p>
          <a:p>
            <a:pPr marL="914400" lvl="1" indent="-457200">
              <a:buFont typeface="Courier New"/>
              <a:buChar char="o"/>
            </a:pPr>
            <a:r>
              <a:rPr lang="es-ES" sz="2800">
                <a:ea typeface="Calibri"/>
                <a:cs typeface="Calibri"/>
              </a:rPr>
              <a:t>El nodo más conectado es el 107 con grado 1045 y clustering ≈ 0.5. Esto significa que solo un 5% de sus amigos está conectados entre sí.</a:t>
            </a:r>
          </a:p>
          <a:p>
            <a:pPr marL="914400" lvl="1" indent="-457200">
              <a:buFont typeface="Courier New"/>
              <a:buChar char="o"/>
            </a:pPr>
            <a:endParaRPr lang="es-ES" sz="1400">
              <a:ea typeface="Calibri"/>
              <a:cs typeface="Calibri"/>
            </a:endParaRPr>
          </a:p>
          <a:p>
            <a:pPr marL="914400" lvl="1" indent="-457200">
              <a:buFont typeface="Courier New"/>
              <a:buChar char="o"/>
            </a:pPr>
            <a:r>
              <a:rPr lang="es-ES" sz="2800">
                <a:ea typeface="Calibri"/>
                <a:cs typeface="Calibri"/>
              </a:rPr>
              <a:t>A medida que el grado desciende (200-250), el clustering aumenta (0.5-0.79)</a:t>
            </a:r>
          </a:p>
          <a:p>
            <a:pPr marL="914400" lvl="1" indent="-457200">
              <a:buFont typeface="Courier New"/>
              <a:buChar char="o"/>
            </a:pPr>
            <a:endParaRPr lang="es-ES" sz="1400">
              <a:ea typeface="Calibri"/>
              <a:cs typeface="Calibri"/>
            </a:endParaRPr>
          </a:p>
          <a:p>
            <a:pPr marL="914400" lvl="1" indent="-457200">
              <a:buFont typeface="Courier New"/>
              <a:buChar char="o"/>
            </a:pPr>
            <a:r>
              <a:rPr lang="es-ES" sz="2800">
                <a:ea typeface="Calibri"/>
                <a:cs typeface="Calibri"/>
              </a:rPr>
              <a:t>Muchos nodos entre los grados 190 y 200 tienen un clustering superior a 0.7, lo que indica que están relacionados entre sí (se siguen mutuamente) y podríamos considerar grupos cerrados.</a:t>
            </a:r>
          </a:p>
        </p:txBody>
      </p:sp>
      <p:sp>
        <p:nvSpPr>
          <p:cNvPr id="4" name="Marcador de número de diapositiva 3">
            <a:extLst>
              <a:ext uri="{FF2B5EF4-FFF2-40B4-BE49-F238E27FC236}">
                <a16:creationId xmlns:a16="http://schemas.microsoft.com/office/drawing/2014/main" id="{AA459A2C-A1FB-E7FA-F9E5-0971BAAAA037}"/>
              </a:ext>
            </a:extLst>
          </p:cNvPr>
          <p:cNvSpPr>
            <a:spLocks noGrp="1"/>
          </p:cNvSpPr>
          <p:nvPr>
            <p:ph type="sldNum" sz="quarter" idx="12"/>
          </p:nvPr>
        </p:nvSpPr>
        <p:spPr/>
        <p:txBody>
          <a:bodyPr/>
          <a:lstStyle/>
          <a:p>
            <a:fld id="{D57F1E4F-1CFF-5643-939E-217C01CDF565}" type="slidenum">
              <a:rPr lang="en-US" smtClean="0"/>
              <a:pPr/>
              <a:t>35</a:t>
            </a:fld>
            <a:endParaRPr lang="en-US"/>
          </a:p>
        </p:txBody>
      </p:sp>
    </p:spTree>
    <p:extLst>
      <p:ext uri="{BB962C8B-B14F-4D97-AF65-F5344CB8AC3E}">
        <p14:creationId xmlns:p14="http://schemas.microsoft.com/office/powerpoint/2010/main" val="362164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E5BC974-0367-8F4C-1892-84F6CD2CAB9C}"/>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99BAE862-399E-2037-9C86-6B17D22BC2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6596D7E0-861F-FEB3-E2E4-BE5F8E86EF7D}"/>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33A32BD7-F6DA-CFA8-B638-F08590ECECD8}"/>
              </a:ext>
            </a:extLst>
          </p:cNvPr>
          <p:cNvSpPr txBox="1"/>
          <p:nvPr/>
        </p:nvSpPr>
        <p:spPr>
          <a:xfrm>
            <a:off x="552855" y="265550"/>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Relación </a:t>
            </a:r>
            <a:r>
              <a:rPr lang="es-ES" sz="5400" err="1">
                <a:ea typeface="Calibri"/>
                <a:cs typeface="Calibri"/>
              </a:rPr>
              <a:t>clustering</a:t>
            </a:r>
            <a:r>
              <a:rPr lang="es-ES" sz="5400">
                <a:ea typeface="Calibri"/>
                <a:cs typeface="Calibri"/>
              </a:rPr>
              <a:t>-grado</a:t>
            </a:r>
          </a:p>
        </p:txBody>
      </p:sp>
      <p:sp>
        <p:nvSpPr>
          <p:cNvPr id="7" name="CuadroTexto 6">
            <a:extLst>
              <a:ext uri="{FF2B5EF4-FFF2-40B4-BE49-F238E27FC236}">
                <a16:creationId xmlns:a16="http://schemas.microsoft.com/office/drawing/2014/main" id="{1F5584A3-F536-CFFE-518C-3FE908134F53}"/>
              </a:ext>
            </a:extLst>
          </p:cNvPr>
          <p:cNvSpPr txBox="1"/>
          <p:nvPr/>
        </p:nvSpPr>
        <p:spPr>
          <a:xfrm>
            <a:off x="549087" y="1714499"/>
            <a:ext cx="1109008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Este patrón encaja con las redes sociales ya que:</a:t>
            </a:r>
            <a:endParaRPr lang="es-ES">
              <a:ea typeface="Calibri"/>
              <a:cs typeface="Calibri"/>
            </a:endParaRPr>
          </a:p>
          <a:p>
            <a:endParaRPr lang="es-ES" sz="2800">
              <a:ea typeface="Calibri"/>
              <a:cs typeface="Calibri"/>
            </a:endParaRPr>
          </a:p>
          <a:p>
            <a:pPr marL="914400" lvl="1" indent="-457200">
              <a:buFont typeface="Courier New"/>
              <a:buChar char="o"/>
            </a:pPr>
            <a:r>
              <a:rPr lang="es-ES" sz="2800">
                <a:ea typeface="Calibri"/>
                <a:cs typeface="Calibri"/>
              </a:rPr>
              <a:t>Cuanto más popular es una persona, más diversos son sus contactos y menor es la probabilidad de que estén conectados entre sí. En cambio, los nodos con menor grado suelen estar en comunidades más cerradas donde todos o casi todos se conocen/siguen.</a:t>
            </a:r>
          </a:p>
        </p:txBody>
      </p:sp>
      <p:sp>
        <p:nvSpPr>
          <p:cNvPr id="3" name="Marcador de número de diapositiva 2">
            <a:extLst>
              <a:ext uri="{FF2B5EF4-FFF2-40B4-BE49-F238E27FC236}">
                <a16:creationId xmlns:a16="http://schemas.microsoft.com/office/drawing/2014/main" id="{AE3B210E-5313-69B2-9E84-E1C641E9DACC}"/>
              </a:ext>
            </a:extLst>
          </p:cNvPr>
          <p:cNvSpPr>
            <a:spLocks noGrp="1"/>
          </p:cNvSpPr>
          <p:nvPr>
            <p:ph type="sldNum" sz="quarter" idx="12"/>
          </p:nvPr>
        </p:nvSpPr>
        <p:spPr/>
        <p:txBody>
          <a:bodyPr/>
          <a:lstStyle/>
          <a:p>
            <a:fld id="{D57F1E4F-1CFF-5643-939E-217C01CDF565}" type="slidenum">
              <a:rPr lang="en-US" smtClean="0"/>
              <a:pPr/>
              <a:t>36</a:t>
            </a:fld>
            <a:endParaRPr lang="en-US"/>
          </a:p>
        </p:txBody>
      </p:sp>
    </p:spTree>
    <p:extLst>
      <p:ext uri="{BB962C8B-B14F-4D97-AF65-F5344CB8AC3E}">
        <p14:creationId xmlns:p14="http://schemas.microsoft.com/office/powerpoint/2010/main" val="3251968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1867244-3548-D424-C80F-2E4D054379AD}"/>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802391D9-A930-5D1B-B5CD-CC586B0566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22A2B44A-6837-F838-460A-6A0CF9543083}"/>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6" name="CuadroTexto 5">
            <a:extLst>
              <a:ext uri="{FF2B5EF4-FFF2-40B4-BE49-F238E27FC236}">
                <a16:creationId xmlns:a16="http://schemas.microsoft.com/office/drawing/2014/main" id="{9555EBEB-6C88-DB44-B96E-0B38713D12A4}"/>
              </a:ext>
            </a:extLst>
          </p:cNvPr>
          <p:cNvSpPr txBox="1"/>
          <p:nvPr/>
        </p:nvSpPr>
        <p:spPr>
          <a:xfrm>
            <a:off x="552855" y="265550"/>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Relación clustering-grado</a:t>
            </a:r>
          </a:p>
        </p:txBody>
      </p:sp>
      <p:sp>
        <p:nvSpPr>
          <p:cNvPr id="7" name="CuadroTexto 6">
            <a:extLst>
              <a:ext uri="{FF2B5EF4-FFF2-40B4-BE49-F238E27FC236}">
                <a16:creationId xmlns:a16="http://schemas.microsoft.com/office/drawing/2014/main" id="{6AC61B84-8D51-3831-2FEE-11A52AD1DF10}"/>
              </a:ext>
            </a:extLst>
          </p:cNvPr>
          <p:cNvSpPr txBox="1"/>
          <p:nvPr/>
        </p:nvSpPr>
        <p:spPr>
          <a:xfrm>
            <a:off x="556558" y="1453028"/>
            <a:ext cx="110900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El programa que hemos usado para crear la gráfica sería este</a:t>
            </a:r>
          </a:p>
        </p:txBody>
      </p:sp>
      <p:pic>
        <p:nvPicPr>
          <p:cNvPr id="3" name="Imagen 2" descr="Imagen 1, Imagen">
            <a:extLst>
              <a:ext uri="{FF2B5EF4-FFF2-40B4-BE49-F238E27FC236}">
                <a16:creationId xmlns:a16="http://schemas.microsoft.com/office/drawing/2014/main" id="{67F4D2AD-6CF6-97DF-6D8D-5B32B6B32D37}"/>
              </a:ext>
            </a:extLst>
          </p:cNvPr>
          <p:cNvPicPr>
            <a:picLocks noChangeAspect="1"/>
          </p:cNvPicPr>
          <p:nvPr/>
        </p:nvPicPr>
        <p:blipFill>
          <a:blip r:embed="rId3"/>
          <a:stretch>
            <a:fillRect/>
          </a:stretch>
        </p:blipFill>
        <p:spPr>
          <a:xfrm>
            <a:off x="143342" y="3017838"/>
            <a:ext cx="6855199" cy="2323915"/>
          </a:xfrm>
          <a:prstGeom prst="rect">
            <a:avLst/>
          </a:prstGeom>
        </p:spPr>
      </p:pic>
      <p:pic>
        <p:nvPicPr>
          <p:cNvPr id="4" name="Imagen 3" descr="Imagen 1, Imagen">
            <a:extLst>
              <a:ext uri="{FF2B5EF4-FFF2-40B4-BE49-F238E27FC236}">
                <a16:creationId xmlns:a16="http://schemas.microsoft.com/office/drawing/2014/main" id="{835F58F7-7947-D43D-8285-97B7F3D045DC}"/>
              </a:ext>
            </a:extLst>
          </p:cNvPr>
          <p:cNvPicPr>
            <a:picLocks noChangeAspect="1"/>
          </p:cNvPicPr>
          <p:nvPr/>
        </p:nvPicPr>
        <p:blipFill>
          <a:blip r:embed="rId4"/>
          <a:stretch>
            <a:fillRect/>
          </a:stretch>
        </p:blipFill>
        <p:spPr>
          <a:xfrm>
            <a:off x="7196977" y="2400860"/>
            <a:ext cx="4835339" cy="3557869"/>
          </a:xfrm>
          <a:prstGeom prst="rect">
            <a:avLst/>
          </a:prstGeom>
        </p:spPr>
      </p:pic>
      <p:sp>
        <p:nvSpPr>
          <p:cNvPr id="8" name="Marcador de número de diapositiva 7">
            <a:extLst>
              <a:ext uri="{FF2B5EF4-FFF2-40B4-BE49-F238E27FC236}">
                <a16:creationId xmlns:a16="http://schemas.microsoft.com/office/drawing/2014/main" id="{1C930180-D178-C8AA-7FD7-AC308980297F}"/>
              </a:ext>
            </a:extLst>
          </p:cNvPr>
          <p:cNvSpPr>
            <a:spLocks noGrp="1"/>
          </p:cNvSpPr>
          <p:nvPr>
            <p:ph type="sldNum" sz="quarter" idx="12"/>
          </p:nvPr>
        </p:nvSpPr>
        <p:spPr/>
        <p:txBody>
          <a:bodyPr/>
          <a:lstStyle/>
          <a:p>
            <a:fld id="{D57F1E4F-1CFF-5643-939E-217C01CDF565}" type="slidenum">
              <a:rPr lang="en-US" smtClean="0"/>
              <a:pPr/>
              <a:t>37</a:t>
            </a:fld>
            <a:endParaRPr lang="en-US"/>
          </a:p>
        </p:txBody>
      </p:sp>
    </p:spTree>
    <p:extLst>
      <p:ext uri="{BB962C8B-B14F-4D97-AF65-F5344CB8AC3E}">
        <p14:creationId xmlns:p14="http://schemas.microsoft.com/office/powerpoint/2010/main" val="416116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8E6CAC7-BCE6-89B0-2814-8CBB83F766C0}"/>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9FEADB44-ED20-02EC-BBE2-68494416432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2DA405F0-4A74-A596-81D3-818B1D230DEB}"/>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382FAE83-4307-EB72-2F9B-B3DDCD5CBDDC}"/>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a:ea typeface="Calibri"/>
                <a:cs typeface="Calibri"/>
              </a:rPr>
              <a:t>Introducción</a:t>
            </a:r>
          </a:p>
          <a:p>
            <a:pPr marL="457200" indent="-457200">
              <a:buFont typeface="Arial"/>
              <a:buChar char="•"/>
            </a:pPr>
            <a:r>
              <a:rPr lang="es-ES" sz="2800" err="1">
                <a:ea typeface="Calibri"/>
                <a:cs typeface="Calibri"/>
              </a:rPr>
              <a:t>Dataset</a:t>
            </a:r>
            <a:r>
              <a:rPr lang="es-ES" sz="2800">
                <a:ea typeface="Calibri"/>
                <a:cs typeface="Calibri"/>
              </a:rPr>
              <a:t> elegido</a:t>
            </a:r>
            <a:endParaRPr lang="es-ES" sz="2800" b="1" i="1" u="sng">
              <a:ea typeface="Calibri"/>
              <a:cs typeface="Calibri"/>
            </a:endParaRPr>
          </a:p>
          <a:p>
            <a:pPr marL="457200" indent="-457200">
              <a:buFont typeface="Arial"/>
              <a:buChar char="•"/>
            </a:pPr>
            <a:r>
              <a:rPr lang="es-ES" sz="2800">
                <a:ea typeface="Calibri"/>
                <a:cs typeface="Calibri"/>
              </a:rPr>
              <a:t>Adaptar el </a:t>
            </a:r>
            <a:r>
              <a:rPr lang="es-ES" sz="2800" err="1">
                <a:ea typeface="Calibri"/>
                <a:cs typeface="Calibri"/>
              </a:rPr>
              <a:t>dataset</a:t>
            </a:r>
            <a:r>
              <a:rPr lang="es-ES" sz="2800">
                <a:ea typeface="Calibri"/>
                <a:cs typeface="Calibri"/>
              </a:rPr>
              <a:t> a neo4j</a:t>
            </a:r>
          </a:p>
          <a:p>
            <a:pPr marL="457200" indent="-457200">
              <a:buFont typeface="Arial"/>
              <a:buChar char="•"/>
            </a:pPr>
            <a:r>
              <a:rPr lang="es-ES" sz="2800">
                <a:ea typeface="Calibri"/>
                <a:cs typeface="Calibri"/>
              </a:rPr>
              <a:t>Creación del proyecto</a:t>
            </a:r>
          </a:p>
          <a:p>
            <a:pPr marL="457200" indent="-457200">
              <a:buFont typeface="Arial"/>
              <a:buChar char="•"/>
            </a:pPr>
            <a:r>
              <a:rPr lang="es-ES" sz="2800">
                <a:ea typeface="Calibri"/>
                <a:cs typeface="Calibri"/>
              </a:rPr>
              <a:t>Carga de datos</a:t>
            </a:r>
            <a:endParaRPr lang="es-ES"/>
          </a:p>
          <a:p>
            <a:pPr marL="457200" indent="-457200">
              <a:buFont typeface="Arial"/>
              <a:buChar char="•"/>
            </a:pPr>
            <a:r>
              <a:rPr lang="es-ES" sz="2800">
                <a:ea typeface="Calibri"/>
                <a:cs typeface="Calibri"/>
              </a:rPr>
              <a:t>Preparación de los datos para su análisis</a:t>
            </a:r>
          </a:p>
          <a:p>
            <a:pPr marL="457200" indent="-457200">
              <a:buFont typeface="Arial"/>
              <a:buChar char="•"/>
            </a:pPr>
            <a:r>
              <a:rPr lang="es-ES" sz="2800">
                <a:ea typeface="Calibri"/>
                <a:cs typeface="Calibri"/>
              </a:rPr>
              <a:t>Análisis de la estructura del grafo</a:t>
            </a:r>
          </a:p>
          <a:p>
            <a:pPr marL="457200" indent="-457200">
              <a:buFont typeface="Arial"/>
              <a:buChar char="•"/>
            </a:pPr>
            <a:r>
              <a:rPr lang="es-ES" sz="2800">
                <a:ea typeface="Calibri"/>
                <a:cs typeface="Calibri"/>
              </a:rPr>
              <a:t>Análisis de las centralidades</a:t>
            </a:r>
          </a:p>
          <a:p>
            <a:pPr marL="457200" indent="-457200">
              <a:buFont typeface="Arial"/>
              <a:buChar char="•"/>
            </a:pPr>
            <a:r>
              <a:rPr lang="es-ES" sz="2800">
                <a:ea typeface="Calibri"/>
                <a:cs typeface="Calibri"/>
              </a:rPr>
              <a:t>Comparación de las centralidades</a:t>
            </a:r>
          </a:p>
          <a:p>
            <a:pPr marL="457200" indent="-457200">
              <a:buFont typeface="Arial"/>
              <a:buChar char="•"/>
            </a:pPr>
            <a:r>
              <a:rPr lang="es-ES" sz="2800">
                <a:ea typeface="Calibri"/>
                <a:cs typeface="Calibri"/>
              </a:rPr>
              <a:t>Relación </a:t>
            </a:r>
            <a:r>
              <a:rPr lang="es-ES" sz="2800" err="1">
                <a:ea typeface="Calibri"/>
                <a:cs typeface="Calibri"/>
              </a:rPr>
              <a:t>clustering</a:t>
            </a:r>
            <a:r>
              <a:rPr lang="es-ES" sz="2800">
                <a:ea typeface="Calibri"/>
                <a:cs typeface="Calibri"/>
              </a:rPr>
              <a:t>-grado</a:t>
            </a:r>
          </a:p>
          <a:p>
            <a:pPr marL="457200" indent="-457200">
              <a:buFont typeface="Arial"/>
              <a:buChar char="•"/>
            </a:pPr>
            <a:r>
              <a:rPr lang="es-ES" sz="2800" b="1" u="sng">
                <a:ea typeface="Calibri"/>
                <a:cs typeface="Calibri"/>
              </a:rPr>
              <a:t>Diagrama de nodos</a:t>
            </a:r>
          </a:p>
        </p:txBody>
      </p:sp>
      <p:sp>
        <p:nvSpPr>
          <p:cNvPr id="6" name="CuadroTexto 5">
            <a:extLst>
              <a:ext uri="{FF2B5EF4-FFF2-40B4-BE49-F238E27FC236}">
                <a16:creationId xmlns:a16="http://schemas.microsoft.com/office/drawing/2014/main" id="{A2FB45EC-41BA-D533-19C3-EABB89D92D95}"/>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C51537AD-3D83-14C2-903C-D02FDA5CE60F}"/>
              </a:ext>
            </a:extLst>
          </p:cNvPr>
          <p:cNvSpPr>
            <a:spLocks noGrp="1"/>
          </p:cNvSpPr>
          <p:nvPr>
            <p:ph type="sldNum" sz="quarter" idx="12"/>
          </p:nvPr>
        </p:nvSpPr>
        <p:spPr/>
        <p:txBody>
          <a:bodyPr/>
          <a:lstStyle/>
          <a:p>
            <a:fld id="{D57F1E4F-1CFF-5643-939E-217C01CDF565}" type="slidenum">
              <a:rPr lang="en-US" smtClean="0"/>
              <a:pPr/>
              <a:t>38</a:t>
            </a:fld>
            <a:endParaRPr lang="en-US"/>
          </a:p>
        </p:txBody>
      </p:sp>
    </p:spTree>
    <p:extLst>
      <p:ext uri="{BB962C8B-B14F-4D97-AF65-F5344CB8AC3E}">
        <p14:creationId xmlns:p14="http://schemas.microsoft.com/office/powerpoint/2010/main" val="4039904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F6C77E2-F46D-8433-42B2-227519076EA0}"/>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84A7980F-0932-5638-9AA9-554DED4EB5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CuadroTexto 5">
            <a:extLst>
              <a:ext uri="{FF2B5EF4-FFF2-40B4-BE49-F238E27FC236}">
                <a16:creationId xmlns:a16="http://schemas.microsoft.com/office/drawing/2014/main" id="{FB60E3B5-EFF0-C2BA-B848-7DF0DFDD604D}"/>
              </a:ext>
            </a:extLst>
          </p:cNvPr>
          <p:cNvSpPr txBox="1"/>
          <p:nvPr/>
        </p:nvSpPr>
        <p:spPr>
          <a:xfrm>
            <a:off x="552855" y="265550"/>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Diagrama de nodos</a:t>
            </a:r>
          </a:p>
        </p:txBody>
      </p:sp>
      <p:pic>
        <p:nvPicPr>
          <p:cNvPr id="3" name="Picture 2">
            <a:extLst>
              <a:ext uri="{FF2B5EF4-FFF2-40B4-BE49-F238E27FC236}">
                <a16:creationId xmlns:a16="http://schemas.microsoft.com/office/drawing/2014/main" id="{8D1F1E07-212D-D0BB-291C-1A1AEEECFCF1}"/>
              </a:ext>
            </a:extLst>
          </p:cNvPr>
          <p:cNvPicPr>
            <a:picLocks noChangeAspect="1"/>
          </p:cNvPicPr>
          <p:nvPr/>
        </p:nvPicPr>
        <p:blipFill>
          <a:blip r:embed="rId3"/>
          <a:srcRect l="-2" t="17201" r="2" b="12696"/>
          <a:stretch>
            <a:fillRect/>
          </a:stretch>
        </p:blipFill>
        <p:spPr>
          <a:xfrm>
            <a:off x="552718" y="1435381"/>
            <a:ext cx="6858007" cy="4807672"/>
          </a:xfrm>
          <a:prstGeom prst="rect">
            <a:avLst/>
          </a:prstGeom>
        </p:spPr>
      </p:pic>
      <p:sp>
        <p:nvSpPr>
          <p:cNvPr id="8" name="CuadroTexto 6">
            <a:extLst>
              <a:ext uri="{FF2B5EF4-FFF2-40B4-BE49-F238E27FC236}">
                <a16:creationId xmlns:a16="http://schemas.microsoft.com/office/drawing/2014/main" id="{0B04F74F-BE7D-EC7A-60E9-22F16FDE3088}"/>
              </a:ext>
            </a:extLst>
          </p:cNvPr>
          <p:cNvSpPr txBox="1"/>
          <p:nvPr/>
        </p:nvSpPr>
        <p:spPr>
          <a:xfrm>
            <a:off x="7643199" y="1843288"/>
            <a:ext cx="4167695"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a:ea typeface="Calibri"/>
                <a:cs typeface="Calibri"/>
              </a:rPr>
              <a:t>Para este diagrama de nodos, hemos usado </a:t>
            </a:r>
            <a:r>
              <a:rPr lang="es-ES" sz="2000" err="1">
                <a:ea typeface="Calibri"/>
                <a:cs typeface="Calibri"/>
              </a:rPr>
              <a:t>Gephi</a:t>
            </a:r>
            <a:r>
              <a:rPr lang="es-ES" sz="2000">
                <a:ea typeface="Calibri"/>
                <a:cs typeface="Calibri"/>
              </a:rPr>
              <a:t> como herramienta. </a:t>
            </a:r>
          </a:p>
          <a:p>
            <a:r>
              <a:rPr lang="es-ES" sz="2000">
                <a:ea typeface="Calibri"/>
                <a:cs typeface="Calibri"/>
              </a:rPr>
              <a:t>Con el </a:t>
            </a:r>
            <a:r>
              <a:rPr lang="es-ES" sz="2000" err="1">
                <a:ea typeface="Calibri"/>
                <a:cs typeface="Calibri"/>
              </a:rPr>
              <a:t>dataset</a:t>
            </a:r>
            <a:r>
              <a:rPr lang="es-ES" sz="2000">
                <a:ea typeface="Calibri"/>
                <a:cs typeface="Calibri"/>
              </a:rPr>
              <a:t> de los edges proporcionado 'facebook_combined.txt' podemos sacar un </a:t>
            </a:r>
            <a:r>
              <a:rPr lang="es-ES" sz="2000" err="1">
                <a:ea typeface="Calibri"/>
                <a:cs typeface="Calibri"/>
              </a:rPr>
              <a:t>cluster</a:t>
            </a:r>
            <a:r>
              <a:rPr lang="es-ES" sz="2000">
                <a:ea typeface="Calibri"/>
                <a:cs typeface="Calibri"/>
              </a:rPr>
              <a:t> de conexiones de nodos y con el algoritmo '</a:t>
            </a:r>
            <a:r>
              <a:rPr lang="es-ES" sz="2000" err="1">
                <a:ea typeface="Calibri"/>
                <a:cs typeface="Calibri"/>
              </a:rPr>
              <a:t>ForceAtlas</a:t>
            </a:r>
            <a:r>
              <a:rPr lang="es-ES" sz="2000">
                <a:ea typeface="Calibri"/>
                <a:cs typeface="Calibri"/>
              </a:rPr>
              <a:t> 2' ver como interactúan y acaban organizándose en diferentes comunidades.</a:t>
            </a:r>
          </a:p>
        </p:txBody>
      </p:sp>
      <p:sp>
        <p:nvSpPr>
          <p:cNvPr id="2" name="Marcador de número de diapositiva 1">
            <a:extLst>
              <a:ext uri="{FF2B5EF4-FFF2-40B4-BE49-F238E27FC236}">
                <a16:creationId xmlns:a16="http://schemas.microsoft.com/office/drawing/2014/main" id="{708F66AB-7AFE-63A5-1A35-CA1320E5F408}"/>
              </a:ext>
            </a:extLst>
          </p:cNvPr>
          <p:cNvSpPr>
            <a:spLocks noGrp="1"/>
          </p:cNvSpPr>
          <p:nvPr>
            <p:ph type="sldNum" sz="quarter" idx="12"/>
          </p:nvPr>
        </p:nvSpPr>
        <p:spPr/>
        <p:txBody>
          <a:bodyPr/>
          <a:lstStyle/>
          <a:p>
            <a:fld id="{D57F1E4F-1CFF-5643-939E-217C01CDF565}" type="slidenum">
              <a:rPr lang="en-US" smtClean="0"/>
              <a:pPr/>
              <a:t>39</a:t>
            </a:fld>
            <a:endParaRPr lang="en-US"/>
          </a:p>
        </p:txBody>
      </p:sp>
    </p:spTree>
    <p:extLst>
      <p:ext uri="{BB962C8B-B14F-4D97-AF65-F5344CB8AC3E}">
        <p14:creationId xmlns:p14="http://schemas.microsoft.com/office/powerpoint/2010/main" val="3963387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B91F102-5DD4-EDB6-174C-F7EF631C1E52}"/>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68F44C8D-503E-288A-3740-0F15B94BEB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544B4DB3-4DFC-BA1A-007B-10B234F42EDA}"/>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111C1624-ECD5-EE74-E8C9-45FB9F66AE5B}"/>
              </a:ext>
            </a:extLst>
          </p:cNvPr>
          <p:cNvSpPr txBox="1"/>
          <p:nvPr/>
        </p:nvSpPr>
        <p:spPr>
          <a:xfrm>
            <a:off x="852652" y="1887252"/>
            <a:ext cx="596403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2800">
                <a:ea typeface="Calibri"/>
                <a:cs typeface="Calibri"/>
              </a:rPr>
              <a:t>Como práctica final para la asignatura sistemas de información en la empresa II, hemos elegido el análisis de una base de datos de una red social.</a:t>
            </a:r>
          </a:p>
          <a:p>
            <a:pPr algn="just"/>
            <a:endParaRPr lang="es-ES" sz="2800">
              <a:ea typeface="Calibri"/>
              <a:cs typeface="Calibri"/>
            </a:endParaRPr>
          </a:p>
          <a:p>
            <a:pPr algn="just"/>
            <a:r>
              <a:rPr lang="es-ES" sz="2800">
                <a:ea typeface="Calibri"/>
                <a:cs typeface="Calibri"/>
              </a:rPr>
              <a:t>A continuación, vamos a ver cuál es nuestro principal problema y cómo lo vamos a resolver</a:t>
            </a:r>
          </a:p>
        </p:txBody>
      </p:sp>
      <p:sp>
        <p:nvSpPr>
          <p:cNvPr id="6" name="CuadroTexto 5">
            <a:extLst>
              <a:ext uri="{FF2B5EF4-FFF2-40B4-BE49-F238E27FC236}">
                <a16:creationId xmlns:a16="http://schemas.microsoft.com/office/drawing/2014/main" id="{A45B7E0B-3558-BC1A-A5F0-F94E811AE364}"/>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Introducción:</a:t>
            </a:r>
          </a:p>
        </p:txBody>
      </p:sp>
      <p:pic>
        <p:nvPicPr>
          <p:cNvPr id="8" name="Imagen 7" descr="Facebook - Wikipedia, la enciclopedia libre">
            <a:extLst>
              <a:ext uri="{FF2B5EF4-FFF2-40B4-BE49-F238E27FC236}">
                <a16:creationId xmlns:a16="http://schemas.microsoft.com/office/drawing/2014/main" id="{6C5148AB-111B-1B35-F962-CEAE8B1DD919}"/>
              </a:ext>
            </a:extLst>
          </p:cNvPr>
          <p:cNvPicPr>
            <a:picLocks noChangeAspect="1"/>
          </p:cNvPicPr>
          <p:nvPr/>
        </p:nvPicPr>
        <p:blipFill>
          <a:blip r:embed="rId3"/>
          <a:stretch>
            <a:fillRect/>
          </a:stretch>
        </p:blipFill>
        <p:spPr>
          <a:xfrm>
            <a:off x="8769803" y="2188709"/>
            <a:ext cx="2925536" cy="2937782"/>
          </a:xfrm>
          <a:prstGeom prst="rect">
            <a:avLst/>
          </a:prstGeom>
        </p:spPr>
      </p:pic>
      <p:sp>
        <p:nvSpPr>
          <p:cNvPr id="4" name="Marcador de número de diapositiva 3">
            <a:extLst>
              <a:ext uri="{FF2B5EF4-FFF2-40B4-BE49-F238E27FC236}">
                <a16:creationId xmlns:a16="http://schemas.microsoft.com/office/drawing/2014/main" id="{AAA48E55-95CE-65C1-41EF-92710912E841}"/>
              </a:ext>
            </a:extLst>
          </p:cNvPr>
          <p:cNvSpPr>
            <a:spLocks noGrp="1"/>
          </p:cNvSpPr>
          <p:nvPr>
            <p:ph type="sldNum" sz="quarter" idx="12"/>
          </p:nvPr>
        </p:nvSpPr>
        <p:spPr/>
        <p:txBody>
          <a:bodyPr/>
          <a:lstStyle/>
          <a:p>
            <a:fld id="{D57F1E4F-1CFF-5643-939E-217C01CDF565}" type="slidenum">
              <a:rPr lang="en-US" smtClean="0"/>
              <a:pPr/>
              <a:t>4</a:t>
            </a:fld>
            <a:endParaRPr lang="en-US"/>
          </a:p>
        </p:txBody>
      </p:sp>
    </p:spTree>
    <p:extLst>
      <p:ext uri="{BB962C8B-B14F-4D97-AF65-F5344CB8AC3E}">
        <p14:creationId xmlns:p14="http://schemas.microsoft.com/office/powerpoint/2010/main" val="1587083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0053460-CD29-88D0-2E9E-9E3A0C54CAAF}"/>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44BB9B07-8D6E-227A-39A6-D861BDA299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CuadroTexto 5">
            <a:extLst>
              <a:ext uri="{FF2B5EF4-FFF2-40B4-BE49-F238E27FC236}">
                <a16:creationId xmlns:a16="http://schemas.microsoft.com/office/drawing/2014/main" id="{2D4D7CD2-91D1-6645-6151-9B046A5F1832}"/>
              </a:ext>
            </a:extLst>
          </p:cNvPr>
          <p:cNvSpPr txBox="1"/>
          <p:nvPr/>
        </p:nvSpPr>
        <p:spPr>
          <a:xfrm>
            <a:off x="552855" y="265550"/>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Diagrama de nodos</a:t>
            </a:r>
          </a:p>
        </p:txBody>
      </p:sp>
      <p:sp>
        <p:nvSpPr>
          <p:cNvPr id="8" name="CuadroTexto 6">
            <a:extLst>
              <a:ext uri="{FF2B5EF4-FFF2-40B4-BE49-F238E27FC236}">
                <a16:creationId xmlns:a16="http://schemas.microsoft.com/office/drawing/2014/main" id="{5505E6C0-7E6D-A3CD-7CA3-F1DB6002D156}"/>
              </a:ext>
            </a:extLst>
          </p:cNvPr>
          <p:cNvSpPr txBox="1"/>
          <p:nvPr/>
        </p:nvSpPr>
        <p:spPr>
          <a:xfrm>
            <a:off x="7471480" y="1360330"/>
            <a:ext cx="416769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a:ea typeface="Calibri"/>
                <a:cs typeface="Calibri"/>
              </a:rPr>
              <a:t>Y podemos observar la relevancia que tiene el nodo 107 que mencionamos antes. Aunque calculando su In-</a:t>
            </a:r>
            <a:r>
              <a:rPr lang="es-ES" sz="2400" err="1">
                <a:ea typeface="Calibri"/>
                <a:cs typeface="Calibri"/>
              </a:rPr>
              <a:t>Degree</a:t>
            </a:r>
            <a:r>
              <a:rPr lang="es-ES" sz="2400">
                <a:ea typeface="Calibri"/>
                <a:cs typeface="Calibri"/>
              </a:rPr>
              <a:t> y </a:t>
            </a:r>
            <a:r>
              <a:rPr lang="es-ES" sz="2400" err="1">
                <a:ea typeface="Calibri"/>
                <a:cs typeface="Calibri"/>
              </a:rPr>
              <a:t>Out-Degree</a:t>
            </a:r>
            <a:r>
              <a:rPr lang="es-ES" sz="2400">
                <a:ea typeface="Calibri"/>
                <a:cs typeface="Calibri"/>
              </a:rPr>
              <a:t> podemos observar que sus conexiones son muy mayoritariamente salientes.</a:t>
            </a:r>
          </a:p>
          <a:p>
            <a:r>
              <a:rPr lang="es-ES" sz="2400">
                <a:ea typeface="Calibri"/>
                <a:cs typeface="Calibri"/>
              </a:rPr>
              <a:t>Esto da a entender que su relevancia se basa en que esta relacionado con muchos mas nodos, que otros nodos están relacionados con el.</a:t>
            </a:r>
          </a:p>
        </p:txBody>
      </p:sp>
      <p:pic>
        <p:nvPicPr>
          <p:cNvPr id="2" name="Picture 1" descr="A network of dots and lines&#10;&#10;AI-generated content may be incorrect.">
            <a:extLst>
              <a:ext uri="{FF2B5EF4-FFF2-40B4-BE49-F238E27FC236}">
                <a16:creationId xmlns:a16="http://schemas.microsoft.com/office/drawing/2014/main" id="{006E9AB9-0162-AB22-D605-76274FE035C7}"/>
              </a:ext>
            </a:extLst>
          </p:cNvPr>
          <p:cNvPicPr>
            <a:picLocks noChangeAspect="1"/>
          </p:cNvPicPr>
          <p:nvPr/>
        </p:nvPicPr>
        <p:blipFill>
          <a:blip r:embed="rId3"/>
          <a:stretch>
            <a:fillRect/>
          </a:stretch>
        </p:blipFill>
        <p:spPr>
          <a:xfrm>
            <a:off x="661764" y="1191296"/>
            <a:ext cx="5942305" cy="3810000"/>
          </a:xfrm>
          <a:prstGeom prst="rect">
            <a:avLst/>
          </a:prstGeom>
        </p:spPr>
      </p:pic>
      <p:graphicFrame>
        <p:nvGraphicFramePr>
          <p:cNvPr id="7" name="Table 6">
            <a:extLst>
              <a:ext uri="{FF2B5EF4-FFF2-40B4-BE49-F238E27FC236}">
                <a16:creationId xmlns:a16="http://schemas.microsoft.com/office/drawing/2014/main" id="{79F710F0-53B3-3BE3-6B93-84C5C6447A39}"/>
              </a:ext>
            </a:extLst>
          </p:cNvPr>
          <p:cNvGraphicFramePr>
            <a:graphicFrameLocks noGrp="1"/>
          </p:cNvGraphicFramePr>
          <p:nvPr>
            <p:extLst>
              <p:ext uri="{D42A27DB-BD31-4B8C-83A1-F6EECF244321}">
                <p14:modId xmlns:p14="http://schemas.microsoft.com/office/powerpoint/2010/main" val="359148867"/>
              </p:ext>
            </p:extLst>
          </p:nvPr>
        </p:nvGraphicFramePr>
        <p:xfrm>
          <a:off x="875830" y="5509203"/>
          <a:ext cx="5503430" cy="729365"/>
        </p:xfrm>
        <a:graphic>
          <a:graphicData uri="http://schemas.openxmlformats.org/drawingml/2006/table">
            <a:tbl>
              <a:tblPr bandRow="1">
                <a:tableStyleId>{5C22544A-7EE6-4342-B048-85BDC9FD1C3A}</a:tableStyleId>
              </a:tblPr>
              <a:tblGrid>
                <a:gridCol w="1731640">
                  <a:extLst>
                    <a:ext uri="{9D8B030D-6E8A-4147-A177-3AD203B41FA5}">
                      <a16:colId xmlns:a16="http://schemas.microsoft.com/office/drawing/2014/main" val="1897273849"/>
                    </a:ext>
                  </a:extLst>
                </a:gridCol>
                <a:gridCol w="1681880">
                  <a:extLst>
                    <a:ext uri="{9D8B030D-6E8A-4147-A177-3AD203B41FA5}">
                      <a16:colId xmlns:a16="http://schemas.microsoft.com/office/drawing/2014/main" val="2220692006"/>
                    </a:ext>
                  </a:extLst>
                </a:gridCol>
                <a:gridCol w="2089910">
                  <a:extLst>
                    <a:ext uri="{9D8B030D-6E8A-4147-A177-3AD203B41FA5}">
                      <a16:colId xmlns:a16="http://schemas.microsoft.com/office/drawing/2014/main" val="1537080530"/>
                    </a:ext>
                  </a:extLst>
                </a:gridCol>
              </a:tblGrid>
              <a:tr h="370988">
                <a:tc>
                  <a:txBody>
                    <a:bodyPr/>
                    <a:lstStyle/>
                    <a:p>
                      <a:pPr algn="l" rtl="0" fontAlgn="base">
                        <a:lnSpc>
                          <a:spcPts val="1700"/>
                        </a:lnSpc>
                        <a:spcAft>
                          <a:spcPts val="800"/>
                        </a:spcAft>
                        <a:buNone/>
                      </a:pPr>
                      <a:r>
                        <a:rPr lang="es-ES" sz="1400" b="1" i="0">
                          <a:solidFill>
                            <a:schemeClr val="bg1"/>
                          </a:solidFill>
                          <a:effectLst/>
                          <a:latin typeface="Aptos"/>
                        </a:rPr>
                        <a:t>ID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75000"/>
                        <a:lumOff val="25000"/>
                      </a:schemeClr>
                    </a:solidFill>
                  </a:tcPr>
                </a:tc>
                <a:tc>
                  <a:txBody>
                    <a:bodyPr/>
                    <a:lstStyle/>
                    <a:p>
                      <a:pPr algn="l" rtl="0" fontAlgn="base">
                        <a:lnSpc>
                          <a:spcPts val="1700"/>
                        </a:lnSpc>
                        <a:spcAft>
                          <a:spcPts val="800"/>
                        </a:spcAft>
                        <a:buNone/>
                      </a:pPr>
                      <a:r>
                        <a:rPr lang="es-ES" sz="1400" b="1" i="0">
                          <a:solidFill>
                            <a:schemeClr val="bg1"/>
                          </a:solidFill>
                          <a:effectLst/>
                          <a:latin typeface="Aptos"/>
                        </a:rPr>
                        <a:t>In-Degree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75000"/>
                        <a:lumOff val="25000"/>
                      </a:schemeClr>
                    </a:solidFill>
                  </a:tcPr>
                </a:tc>
                <a:tc>
                  <a:txBody>
                    <a:bodyPr/>
                    <a:lstStyle/>
                    <a:p>
                      <a:pPr algn="l" rtl="0" fontAlgn="base">
                        <a:lnSpc>
                          <a:spcPts val="1700"/>
                        </a:lnSpc>
                        <a:spcAft>
                          <a:spcPts val="800"/>
                        </a:spcAft>
                        <a:buNone/>
                      </a:pPr>
                      <a:r>
                        <a:rPr lang="es-ES" sz="1400" b="1" i="0">
                          <a:solidFill>
                            <a:schemeClr val="bg1"/>
                          </a:solidFill>
                          <a:effectLst/>
                          <a:latin typeface="Aptos"/>
                        </a:rPr>
                        <a:t>Out-Degree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604881128"/>
                  </a:ext>
                </a:extLst>
              </a:tr>
              <a:tr h="358377">
                <a:tc>
                  <a:txBody>
                    <a:bodyPr/>
                    <a:lstStyle/>
                    <a:p>
                      <a:pPr algn="l" rtl="0" fontAlgn="base">
                        <a:lnSpc>
                          <a:spcPts val="1700"/>
                        </a:lnSpc>
                        <a:buNone/>
                      </a:pPr>
                      <a:r>
                        <a:rPr lang="es-ES" sz="1400" b="0" i="0">
                          <a:solidFill>
                            <a:schemeClr val="tx1"/>
                          </a:solidFill>
                          <a:effectLst/>
                          <a:latin typeface="Aptos"/>
                        </a:rPr>
                        <a:t>107 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2">
                        <a:lumMod val="50000"/>
                      </a:schemeClr>
                    </a:solidFill>
                  </a:tcPr>
                </a:tc>
                <a:tc>
                  <a:txBody>
                    <a:bodyPr/>
                    <a:lstStyle/>
                    <a:p>
                      <a:pPr algn="l" rtl="0" fontAlgn="base">
                        <a:lnSpc>
                          <a:spcPts val="1700"/>
                        </a:lnSpc>
                        <a:buNone/>
                      </a:pPr>
                      <a:r>
                        <a:rPr lang="es-ES" sz="1400" b="0" i="0">
                          <a:solidFill>
                            <a:schemeClr val="tx1"/>
                          </a:solidFill>
                          <a:effectLst/>
                          <a:latin typeface="Aptos"/>
                        </a:rPr>
                        <a:t>2 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2">
                        <a:lumMod val="50000"/>
                      </a:schemeClr>
                    </a:solidFill>
                  </a:tcPr>
                </a:tc>
                <a:tc>
                  <a:txBody>
                    <a:bodyPr/>
                    <a:lstStyle/>
                    <a:p>
                      <a:pPr algn="l" rtl="0" fontAlgn="base">
                        <a:lnSpc>
                          <a:spcPts val="1700"/>
                        </a:lnSpc>
                        <a:buNone/>
                      </a:pPr>
                      <a:r>
                        <a:rPr lang="es-ES" sz="1400" b="0" i="0">
                          <a:solidFill>
                            <a:schemeClr val="tx1"/>
                          </a:solidFill>
                          <a:effectLst/>
                          <a:latin typeface="Aptos"/>
                        </a:rPr>
                        <a:t>1043 </a:t>
                      </a:r>
                    </a:p>
                  </a:txBody>
                  <a:tcPr marL="66675" marR="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911678206"/>
                  </a:ext>
                </a:extLst>
              </a:tr>
            </a:tbl>
          </a:graphicData>
        </a:graphic>
      </p:graphicFrame>
      <p:sp>
        <p:nvSpPr>
          <p:cNvPr id="3" name="Marcador de número de diapositiva 2">
            <a:extLst>
              <a:ext uri="{FF2B5EF4-FFF2-40B4-BE49-F238E27FC236}">
                <a16:creationId xmlns:a16="http://schemas.microsoft.com/office/drawing/2014/main" id="{D4410C5A-5986-FFCE-4949-3B3DB83CFC0B}"/>
              </a:ext>
            </a:extLst>
          </p:cNvPr>
          <p:cNvSpPr>
            <a:spLocks noGrp="1"/>
          </p:cNvSpPr>
          <p:nvPr>
            <p:ph type="sldNum" sz="quarter" idx="12"/>
          </p:nvPr>
        </p:nvSpPr>
        <p:spPr/>
        <p:txBody>
          <a:bodyPr/>
          <a:lstStyle/>
          <a:p>
            <a:fld id="{D57F1E4F-1CFF-5643-939E-217C01CDF565}" type="slidenum">
              <a:rPr lang="en-US" smtClean="0"/>
              <a:pPr/>
              <a:t>40</a:t>
            </a:fld>
            <a:endParaRPr lang="en-US"/>
          </a:p>
        </p:txBody>
      </p:sp>
    </p:spTree>
    <p:extLst>
      <p:ext uri="{BB962C8B-B14F-4D97-AF65-F5344CB8AC3E}">
        <p14:creationId xmlns:p14="http://schemas.microsoft.com/office/powerpoint/2010/main" val="1629994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FE90D86-3D10-9650-2833-938BEB31D260}"/>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5EF195A7-5D7F-7065-1C60-9D9AF31424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CuadroTexto 5">
            <a:extLst>
              <a:ext uri="{FF2B5EF4-FFF2-40B4-BE49-F238E27FC236}">
                <a16:creationId xmlns:a16="http://schemas.microsoft.com/office/drawing/2014/main" id="{2EC221B1-A634-B778-1D72-C4E2D0A46882}"/>
              </a:ext>
            </a:extLst>
          </p:cNvPr>
          <p:cNvSpPr txBox="1"/>
          <p:nvPr/>
        </p:nvSpPr>
        <p:spPr>
          <a:xfrm>
            <a:off x="552855" y="265550"/>
            <a:ext cx="1108789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Diagrama de nodos</a:t>
            </a:r>
          </a:p>
        </p:txBody>
      </p:sp>
      <p:sp>
        <p:nvSpPr>
          <p:cNvPr id="8" name="CuadroTexto 6">
            <a:extLst>
              <a:ext uri="{FF2B5EF4-FFF2-40B4-BE49-F238E27FC236}">
                <a16:creationId xmlns:a16="http://schemas.microsoft.com/office/drawing/2014/main" id="{F86439A4-F68C-7C11-A107-C3A8907DF908}"/>
              </a:ext>
            </a:extLst>
          </p:cNvPr>
          <p:cNvSpPr txBox="1"/>
          <p:nvPr/>
        </p:nvSpPr>
        <p:spPr>
          <a:xfrm>
            <a:off x="9349648" y="2272583"/>
            <a:ext cx="246124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a:ea typeface="Calibri"/>
                <a:cs typeface="Calibri"/>
              </a:rPr>
              <a:t>Y hemos creado una página web interactiva del diagrama de nodos!</a:t>
            </a:r>
          </a:p>
        </p:txBody>
      </p:sp>
      <p:pic>
        <p:nvPicPr>
          <p:cNvPr id="4" name="Picture 3" descr="A screenshot of a computer generated image&#10;&#10;AI-generated content may be incorrect.">
            <a:extLst>
              <a:ext uri="{FF2B5EF4-FFF2-40B4-BE49-F238E27FC236}">
                <a16:creationId xmlns:a16="http://schemas.microsoft.com/office/drawing/2014/main" id="{C9EF4B16-51E2-9076-FC9F-4DB274336420}"/>
              </a:ext>
            </a:extLst>
          </p:cNvPr>
          <p:cNvPicPr>
            <a:picLocks noChangeAspect="1"/>
          </p:cNvPicPr>
          <p:nvPr/>
        </p:nvPicPr>
        <p:blipFill>
          <a:blip r:embed="rId3"/>
          <a:stretch>
            <a:fillRect/>
          </a:stretch>
        </p:blipFill>
        <p:spPr>
          <a:xfrm>
            <a:off x="182451" y="1519247"/>
            <a:ext cx="8875690" cy="4205871"/>
          </a:xfrm>
          <a:prstGeom prst="rect">
            <a:avLst/>
          </a:prstGeom>
        </p:spPr>
      </p:pic>
      <p:sp>
        <p:nvSpPr>
          <p:cNvPr id="2" name="Marcador de número de diapositiva 1">
            <a:extLst>
              <a:ext uri="{FF2B5EF4-FFF2-40B4-BE49-F238E27FC236}">
                <a16:creationId xmlns:a16="http://schemas.microsoft.com/office/drawing/2014/main" id="{6B73102E-5332-76E8-B866-488BB0F94EDC}"/>
              </a:ext>
            </a:extLst>
          </p:cNvPr>
          <p:cNvSpPr>
            <a:spLocks noGrp="1"/>
          </p:cNvSpPr>
          <p:nvPr>
            <p:ph type="sldNum" sz="quarter" idx="12"/>
          </p:nvPr>
        </p:nvSpPr>
        <p:spPr/>
        <p:txBody>
          <a:bodyPr/>
          <a:lstStyle/>
          <a:p>
            <a:fld id="{D57F1E4F-1CFF-5643-939E-217C01CDF565}" type="slidenum">
              <a:rPr lang="en-US" smtClean="0"/>
              <a:pPr/>
              <a:t>41</a:t>
            </a:fld>
            <a:endParaRPr lang="en-US"/>
          </a:p>
        </p:txBody>
      </p:sp>
    </p:spTree>
    <p:extLst>
      <p:ext uri="{BB962C8B-B14F-4D97-AF65-F5344CB8AC3E}">
        <p14:creationId xmlns:p14="http://schemas.microsoft.com/office/powerpoint/2010/main" val="544909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46AB734-0E04-2F0E-1262-B90D0EB00441}"/>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9C688F32-DC36-BDF3-BDCF-339B81EDD3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834F2348-DF26-65A4-0B37-4597382A28F4}"/>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FC60363D-8A36-A8F9-F194-4D03FC304DAF}"/>
              </a:ext>
            </a:extLst>
          </p:cNvPr>
          <p:cNvSpPr txBox="1"/>
          <p:nvPr/>
        </p:nvSpPr>
        <p:spPr>
          <a:xfrm>
            <a:off x="763005" y="2968140"/>
            <a:ext cx="106666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5400">
                <a:ea typeface="Calibri"/>
                <a:cs typeface="Calibri"/>
              </a:rPr>
              <a:t>Gracias por su atención</a:t>
            </a:r>
          </a:p>
        </p:txBody>
      </p:sp>
      <p:sp>
        <p:nvSpPr>
          <p:cNvPr id="4" name="Marcador de número de diapositiva 3">
            <a:extLst>
              <a:ext uri="{FF2B5EF4-FFF2-40B4-BE49-F238E27FC236}">
                <a16:creationId xmlns:a16="http://schemas.microsoft.com/office/drawing/2014/main" id="{F4D6CFDE-8C53-B7BF-5578-C641FD623F44}"/>
              </a:ext>
            </a:extLst>
          </p:cNvPr>
          <p:cNvSpPr>
            <a:spLocks noGrp="1"/>
          </p:cNvSpPr>
          <p:nvPr>
            <p:ph type="sldNum" sz="quarter" idx="12"/>
          </p:nvPr>
        </p:nvSpPr>
        <p:spPr/>
        <p:txBody>
          <a:bodyPr/>
          <a:lstStyle/>
          <a:p>
            <a:fld id="{D57F1E4F-1CFF-5643-939E-217C01CDF565}" type="slidenum">
              <a:rPr lang="en-US" smtClean="0"/>
              <a:pPr/>
              <a:t>42</a:t>
            </a:fld>
            <a:endParaRPr lang="en-US"/>
          </a:p>
        </p:txBody>
      </p:sp>
    </p:spTree>
    <p:extLst>
      <p:ext uri="{BB962C8B-B14F-4D97-AF65-F5344CB8AC3E}">
        <p14:creationId xmlns:p14="http://schemas.microsoft.com/office/powerpoint/2010/main" val="612704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57A2DAD-509E-5232-4157-CE900E88BEA4}"/>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382D6852-A442-0381-2F50-103D0588CA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C3EE7845-3469-AAA9-33E7-C63975DD298B}"/>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219C3194-E30F-0951-8302-0195AED12046}"/>
              </a:ext>
            </a:extLst>
          </p:cNvPr>
          <p:cNvSpPr txBox="1"/>
          <p:nvPr/>
        </p:nvSpPr>
        <p:spPr>
          <a:xfrm>
            <a:off x="852652" y="1647766"/>
            <a:ext cx="6965522"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2800">
                <a:ea typeface="Calibri"/>
                <a:cs typeface="Calibri"/>
              </a:rPr>
              <a:t>Nuestro principal problema es, que, aunque tengamos una base de datos con los nodos correspondientes, no sabemos cómo analizarla para obtener resultados tangibles sobre las distintas amistades entre usuarios.</a:t>
            </a:r>
          </a:p>
          <a:p>
            <a:pPr algn="just"/>
            <a:endParaRPr lang="es-ES" sz="2800">
              <a:ea typeface="Calibri"/>
              <a:cs typeface="Calibri"/>
            </a:endParaRPr>
          </a:p>
          <a:p>
            <a:pPr algn="just"/>
            <a:r>
              <a:rPr lang="es-ES" sz="2800">
                <a:ea typeface="Calibri"/>
                <a:cs typeface="Calibri"/>
              </a:rPr>
              <a:t>Como solución, vamos a utilizar neo4j, para así obtener predicciones de los datos y aportar a la compañía propietaria, datos de interés sobre sus clientes</a:t>
            </a:r>
            <a:endParaRPr lang="es-ES"/>
          </a:p>
        </p:txBody>
      </p:sp>
      <p:sp>
        <p:nvSpPr>
          <p:cNvPr id="6" name="CuadroTexto 5">
            <a:extLst>
              <a:ext uri="{FF2B5EF4-FFF2-40B4-BE49-F238E27FC236}">
                <a16:creationId xmlns:a16="http://schemas.microsoft.com/office/drawing/2014/main" id="{1AFA27B8-323D-8A3E-5760-74FDDAA9D869}"/>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Introducción:</a:t>
            </a:r>
          </a:p>
        </p:txBody>
      </p:sp>
      <p:pic>
        <p:nvPicPr>
          <p:cNvPr id="7" name="Imagen 6" descr="Neo4j - Wikipedia, la enciclopedia libre">
            <a:extLst>
              <a:ext uri="{FF2B5EF4-FFF2-40B4-BE49-F238E27FC236}">
                <a16:creationId xmlns:a16="http://schemas.microsoft.com/office/drawing/2014/main" id="{EE3712AA-6142-F8F0-2E60-D0828E679FA0}"/>
              </a:ext>
            </a:extLst>
          </p:cNvPr>
          <p:cNvPicPr>
            <a:picLocks noChangeAspect="1"/>
          </p:cNvPicPr>
          <p:nvPr/>
        </p:nvPicPr>
        <p:blipFill>
          <a:blip r:embed="rId3"/>
          <a:stretch>
            <a:fillRect/>
          </a:stretch>
        </p:blipFill>
        <p:spPr>
          <a:xfrm>
            <a:off x="8179934" y="2014538"/>
            <a:ext cx="3495675" cy="1304925"/>
          </a:xfrm>
          <a:prstGeom prst="rect">
            <a:avLst/>
          </a:prstGeom>
        </p:spPr>
      </p:pic>
      <p:pic>
        <p:nvPicPr>
          <p:cNvPr id="8" name="Imagen 7" descr="Facebook - Wikipedia, la enciclopedia libre">
            <a:extLst>
              <a:ext uri="{FF2B5EF4-FFF2-40B4-BE49-F238E27FC236}">
                <a16:creationId xmlns:a16="http://schemas.microsoft.com/office/drawing/2014/main" id="{2A63743E-4A73-0FEC-ABB5-01D357CBD311}"/>
              </a:ext>
            </a:extLst>
          </p:cNvPr>
          <p:cNvPicPr>
            <a:picLocks noChangeAspect="1"/>
          </p:cNvPicPr>
          <p:nvPr/>
        </p:nvPicPr>
        <p:blipFill>
          <a:blip r:embed="rId4"/>
          <a:stretch>
            <a:fillRect/>
          </a:stretch>
        </p:blipFill>
        <p:spPr>
          <a:xfrm>
            <a:off x="8867775" y="3516766"/>
            <a:ext cx="2130879" cy="2164897"/>
          </a:xfrm>
          <a:prstGeom prst="rect">
            <a:avLst/>
          </a:prstGeom>
        </p:spPr>
      </p:pic>
      <p:sp>
        <p:nvSpPr>
          <p:cNvPr id="4" name="Marcador de número de diapositiva 3">
            <a:extLst>
              <a:ext uri="{FF2B5EF4-FFF2-40B4-BE49-F238E27FC236}">
                <a16:creationId xmlns:a16="http://schemas.microsoft.com/office/drawing/2014/main" id="{09EFF138-62BD-E8DC-DDEE-A9955687E480}"/>
              </a:ext>
            </a:extLst>
          </p:cNvPr>
          <p:cNvSpPr>
            <a:spLocks noGrp="1"/>
          </p:cNvSpPr>
          <p:nvPr>
            <p:ph type="sldNum" sz="quarter" idx="12"/>
          </p:nvPr>
        </p:nvSpPr>
        <p:spPr/>
        <p:txBody>
          <a:bodyPr/>
          <a:lstStyle/>
          <a:p>
            <a:fld id="{D57F1E4F-1CFF-5643-939E-217C01CDF565}" type="slidenum">
              <a:rPr lang="en-US" smtClean="0"/>
              <a:pPr/>
              <a:t>5</a:t>
            </a:fld>
            <a:endParaRPr lang="en-US"/>
          </a:p>
        </p:txBody>
      </p:sp>
    </p:spTree>
    <p:extLst>
      <p:ext uri="{BB962C8B-B14F-4D97-AF65-F5344CB8AC3E}">
        <p14:creationId xmlns:p14="http://schemas.microsoft.com/office/powerpoint/2010/main" val="5124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9CC6120-A8DF-F992-001A-DBED8A876060}"/>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DF694A4F-7C79-802C-C0BF-ED79568470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444B4396-46F1-1031-77E4-7D7C04683EEF}"/>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7C34BE73-C7E1-37EE-9658-DA308B1F89AB}"/>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a:ea typeface="Calibri"/>
                <a:cs typeface="Calibri"/>
              </a:rPr>
              <a:t>Introducción</a:t>
            </a:r>
          </a:p>
          <a:p>
            <a:pPr marL="457200" indent="-457200">
              <a:buFont typeface="Arial"/>
              <a:buChar char="•"/>
            </a:pPr>
            <a:r>
              <a:rPr lang="es-ES" sz="2800" b="1" u="sng">
                <a:ea typeface="Calibri"/>
                <a:cs typeface="Calibri"/>
              </a:rPr>
              <a:t>Dataset elegido</a:t>
            </a:r>
          </a:p>
          <a:p>
            <a:pPr marL="457200" indent="-457200">
              <a:buFont typeface="Arial"/>
              <a:buChar char="•"/>
            </a:pPr>
            <a:r>
              <a:rPr lang="es-ES" sz="2800">
                <a:ea typeface="Calibri"/>
                <a:cs typeface="Calibri"/>
              </a:rPr>
              <a:t>Adaptar el dataset a neo4j</a:t>
            </a:r>
          </a:p>
          <a:p>
            <a:pPr marL="457200" indent="-457200">
              <a:buFont typeface="Arial"/>
              <a:buChar char="•"/>
            </a:pPr>
            <a:r>
              <a:rPr lang="es-ES" sz="2800">
                <a:ea typeface="Calibri"/>
                <a:cs typeface="Calibri"/>
              </a:rPr>
              <a:t>Creación del proyecto</a:t>
            </a:r>
          </a:p>
          <a:p>
            <a:pPr marL="457200" indent="-457200">
              <a:buFont typeface="Arial"/>
              <a:buChar char="•"/>
            </a:pPr>
            <a:r>
              <a:rPr lang="es-ES" sz="2800">
                <a:ea typeface="Calibri"/>
                <a:cs typeface="Calibri"/>
              </a:rPr>
              <a:t>Carga de datos</a:t>
            </a:r>
            <a:endParaRPr lang="es-ES"/>
          </a:p>
          <a:p>
            <a:pPr marL="457200" indent="-457200">
              <a:buFont typeface="Arial"/>
              <a:buChar char="•"/>
            </a:pPr>
            <a:r>
              <a:rPr lang="es-ES" sz="2800">
                <a:ea typeface="Calibri"/>
                <a:cs typeface="Calibri"/>
              </a:rPr>
              <a:t>Preparación de los datos para su análisis</a:t>
            </a:r>
          </a:p>
          <a:p>
            <a:pPr marL="457200" indent="-457200">
              <a:buFont typeface="Arial"/>
              <a:buChar char="•"/>
            </a:pPr>
            <a:r>
              <a:rPr lang="es-ES" sz="2800">
                <a:ea typeface="Calibri"/>
                <a:cs typeface="Calibri"/>
              </a:rPr>
              <a:t>Análisis de la estructura del grafo</a:t>
            </a:r>
          </a:p>
          <a:p>
            <a:pPr marL="457200" indent="-457200">
              <a:buFont typeface="Arial"/>
              <a:buChar char="•"/>
            </a:pPr>
            <a:r>
              <a:rPr lang="es-ES" sz="2800">
                <a:ea typeface="Calibri"/>
                <a:cs typeface="Calibri"/>
              </a:rPr>
              <a:t>Análisis de las centralidades</a:t>
            </a:r>
          </a:p>
          <a:p>
            <a:pPr marL="457200" indent="-457200">
              <a:buFont typeface="Arial"/>
              <a:buChar char="•"/>
            </a:pPr>
            <a:r>
              <a:rPr lang="es-ES" sz="2800">
                <a:ea typeface="Calibri"/>
                <a:cs typeface="Calibri"/>
              </a:rPr>
              <a:t>Comparación de las centralidades</a:t>
            </a:r>
          </a:p>
          <a:p>
            <a:pPr marL="457200" indent="-457200">
              <a:buFont typeface="Arial"/>
              <a:buChar char="•"/>
            </a:pPr>
            <a:r>
              <a:rPr lang="es-ES" sz="2800">
                <a:ea typeface="Calibri"/>
                <a:cs typeface="Calibri"/>
              </a:rPr>
              <a:t>Relación clustering-grado</a:t>
            </a:r>
          </a:p>
          <a:p>
            <a:pPr marL="457200" indent="-457200">
              <a:buFont typeface="Arial"/>
              <a:buChar char="•"/>
            </a:pPr>
            <a:r>
              <a:rPr lang="es-ES" sz="2800">
                <a:ea typeface="Calibri"/>
                <a:cs typeface="Calibri"/>
              </a:rPr>
              <a:t>Diagrama de nodos</a:t>
            </a:r>
          </a:p>
        </p:txBody>
      </p:sp>
      <p:sp>
        <p:nvSpPr>
          <p:cNvPr id="6" name="CuadroTexto 5">
            <a:extLst>
              <a:ext uri="{FF2B5EF4-FFF2-40B4-BE49-F238E27FC236}">
                <a16:creationId xmlns:a16="http://schemas.microsoft.com/office/drawing/2014/main" id="{71AF4257-9359-A7DC-895F-9BAF52F515C5}"/>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9DD9B74D-80CA-9255-701C-4AB004654F01}"/>
              </a:ext>
            </a:extLst>
          </p:cNvPr>
          <p:cNvSpPr>
            <a:spLocks noGrp="1"/>
          </p:cNvSpPr>
          <p:nvPr>
            <p:ph type="sldNum" sz="quarter" idx="12"/>
          </p:nvPr>
        </p:nvSpPr>
        <p:spPr/>
        <p:txBody>
          <a:bodyPr/>
          <a:lstStyle/>
          <a:p>
            <a:fld id="{D57F1E4F-1CFF-5643-939E-217C01CDF565}" type="slidenum">
              <a:rPr lang="en-US" smtClean="0"/>
              <a:pPr/>
              <a:t>6</a:t>
            </a:fld>
            <a:endParaRPr lang="en-US"/>
          </a:p>
        </p:txBody>
      </p:sp>
    </p:spTree>
    <p:extLst>
      <p:ext uri="{BB962C8B-B14F-4D97-AF65-F5344CB8AC3E}">
        <p14:creationId xmlns:p14="http://schemas.microsoft.com/office/powerpoint/2010/main" val="142980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11A7E47-F584-C87C-1C67-1A28CFA43714}"/>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3E100EF4-C8A5-CD12-BDFF-0E8CB916A3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428CCD6B-669C-BA30-BE98-EF07AC74C3F8}"/>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122A3950-CD28-2A36-A5ED-4F6B738A17BB}"/>
              </a:ext>
            </a:extLst>
          </p:cNvPr>
          <p:cNvSpPr txBox="1"/>
          <p:nvPr/>
        </p:nvSpPr>
        <p:spPr>
          <a:xfrm>
            <a:off x="852652" y="1660788"/>
            <a:ext cx="6557842" cy="48470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Hemos elegido un </a:t>
            </a:r>
            <a:r>
              <a:rPr lang="es-ES" sz="2800" err="1">
                <a:ea typeface="Calibri"/>
                <a:cs typeface="Calibri"/>
              </a:rPr>
              <a:t>dataset</a:t>
            </a:r>
            <a:r>
              <a:rPr lang="es-ES" sz="2800">
                <a:ea typeface="Calibri"/>
                <a:cs typeface="Calibri"/>
              </a:rPr>
              <a:t> en el que se muestran los círculos de amistades de un usuario de Facebook.</a:t>
            </a:r>
            <a:endParaRPr lang="es-ES">
              <a:ea typeface="Calibri" panose="020F0502020204030204"/>
              <a:cs typeface="Calibri" panose="020F0502020204030204"/>
            </a:endParaRPr>
          </a:p>
          <a:p>
            <a:pPr marL="457200" indent="-457200">
              <a:buFont typeface="Arial"/>
              <a:buChar char="•"/>
            </a:pPr>
            <a:endParaRPr lang="es-ES" sz="2800">
              <a:ea typeface="Calibri"/>
              <a:cs typeface="Calibri"/>
            </a:endParaRPr>
          </a:p>
          <a:p>
            <a:r>
              <a:rPr lang="es-ES" sz="2800">
                <a:ea typeface="Calibri"/>
                <a:cs typeface="Calibri"/>
              </a:rPr>
              <a:t>Los datos del </a:t>
            </a:r>
            <a:r>
              <a:rPr lang="es-ES" sz="2800" err="1">
                <a:ea typeface="Calibri"/>
                <a:cs typeface="Calibri"/>
              </a:rPr>
              <a:t>dataset</a:t>
            </a:r>
            <a:r>
              <a:rPr lang="es-ES" sz="2800">
                <a:ea typeface="Calibri"/>
                <a:cs typeface="Calibri"/>
              </a:rPr>
              <a:t> están anonimizados. </a:t>
            </a:r>
            <a:endParaRPr lang="es-ES">
              <a:ea typeface="Calibri"/>
              <a:cs typeface="Calibri"/>
            </a:endParaRPr>
          </a:p>
          <a:p>
            <a:r>
              <a:rPr lang="es-ES" sz="2800">
                <a:ea typeface="Calibri"/>
                <a:cs typeface="Calibri"/>
              </a:rPr>
              <a:t>Por ejemplo: en lugar de poner "localidad=Leganés", se pondría "localidad=dato anonimizado 1". De esta manera se puede saber si dos usuarios viven en el mismo lugar, pero no en qué lugar exacto viven.</a:t>
            </a:r>
            <a:endParaRPr lang="es-ES">
              <a:ea typeface="Calibri"/>
              <a:cs typeface="Calibri"/>
            </a:endParaRPr>
          </a:p>
        </p:txBody>
      </p:sp>
      <p:sp>
        <p:nvSpPr>
          <p:cNvPr id="6" name="CuadroTexto 5">
            <a:extLst>
              <a:ext uri="{FF2B5EF4-FFF2-40B4-BE49-F238E27FC236}">
                <a16:creationId xmlns:a16="http://schemas.microsoft.com/office/drawing/2014/main" id="{D8675B89-CA82-FC62-3CFF-141371666614}"/>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Dataset elegido:</a:t>
            </a:r>
          </a:p>
        </p:txBody>
      </p:sp>
      <p:pic>
        <p:nvPicPr>
          <p:cNvPr id="7" name="Imagen 6" descr="If I've got your number, so has Facebook - BBC News">
            <a:extLst>
              <a:ext uri="{FF2B5EF4-FFF2-40B4-BE49-F238E27FC236}">
                <a16:creationId xmlns:a16="http://schemas.microsoft.com/office/drawing/2014/main" id="{B8BC32C9-1560-2EB6-16E8-DED22B5DD41F}"/>
              </a:ext>
            </a:extLst>
          </p:cNvPr>
          <p:cNvPicPr>
            <a:picLocks noChangeAspect="1"/>
          </p:cNvPicPr>
          <p:nvPr/>
        </p:nvPicPr>
        <p:blipFill>
          <a:blip r:embed="rId3"/>
          <a:stretch>
            <a:fillRect/>
          </a:stretch>
        </p:blipFill>
        <p:spPr>
          <a:xfrm>
            <a:off x="7830378" y="1467320"/>
            <a:ext cx="3602316" cy="3919257"/>
          </a:xfrm>
          <a:prstGeom prst="rect">
            <a:avLst/>
          </a:prstGeom>
        </p:spPr>
      </p:pic>
      <p:sp>
        <p:nvSpPr>
          <p:cNvPr id="4" name="CuadroTexto 3">
            <a:extLst>
              <a:ext uri="{FF2B5EF4-FFF2-40B4-BE49-F238E27FC236}">
                <a16:creationId xmlns:a16="http://schemas.microsoft.com/office/drawing/2014/main" id="{8DB33A63-6352-E4C6-A224-F3EC75A0A660}"/>
              </a:ext>
            </a:extLst>
          </p:cNvPr>
          <p:cNvSpPr txBox="1"/>
          <p:nvPr/>
        </p:nvSpPr>
        <p:spPr>
          <a:xfrm>
            <a:off x="7827818" y="5472545"/>
            <a:ext cx="360910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u="sng">
                <a:solidFill>
                  <a:srgbClr val="467886"/>
                </a:solidFill>
                <a:ea typeface="Calibri"/>
                <a:cs typeface="Calibri"/>
                <a:hlinkClick r:id="rId4"/>
              </a:rPr>
              <a:t>https://snap.stanford.edu/data/egonets-Facebook.html</a:t>
            </a:r>
            <a:endParaRPr lang="es-ES" sz="1400"/>
          </a:p>
        </p:txBody>
      </p:sp>
      <p:sp>
        <p:nvSpPr>
          <p:cNvPr id="8" name="Marcador de número de diapositiva 7">
            <a:extLst>
              <a:ext uri="{FF2B5EF4-FFF2-40B4-BE49-F238E27FC236}">
                <a16:creationId xmlns:a16="http://schemas.microsoft.com/office/drawing/2014/main" id="{E752D9EF-BF8D-5A98-7D53-63C1AAA5C732}"/>
              </a:ext>
            </a:extLst>
          </p:cNvPr>
          <p:cNvSpPr>
            <a:spLocks noGrp="1"/>
          </p:cNvSpPr>
          <p:nvPr>
            <p:ph type="sldNum" sz="quarter" idx="12"/>
          </p:nvPr>
        </p:nvSpPr>
        <p:spPr/>
        <p:txBody>
          <a:bodyPr/>
          <a:lstStyle/>
          <a:p>
            <a:fld id="{D57F1E4F-1CFF-5643-939E-217C01CDF565}" type="slidenum">
              <a:rPr lang="en-US" smtClean="0"/>
              <a:pPr/>
              <a:t>7</a:t>
            </a:fld>
            <a:endParaRPr lang="en-US"/>
          </a:p>
        </p:txBody>
      </p:sp>
    </p:spTree>
    <p:extLst>
      <p:ext uri="{BB962C8B-B14F-4D97-AF65-F5344CB8AC3E}">
        <p14:creationId xmlns:p14="http://schemas.microsoft.com/office/powerpoint/2010/main" val="1416954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2F7AE47-2132-5D2E-DD34-A6965D751E14}"/>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E6898C5C-CA81-4ECA-DACB-FD8350307C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4EE3D65B-50F3-99D8-C1A4-8D2ADDE99B55}"/>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39CA0F75-1335-4DD5-DE6F-2A06AD3C7977}"/>
              </a:ext>
            </a:extLst>
          </p:cNvPr>
          <p:cNvSpPr txBox="1"/>
          <p:nvPr/>
        </p:nvSpPr>
        <p:spPr>
          <a:xfrm>
            <a:off x="852652" y="1713081"/>
            <a:ext cx="10666665"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es-ES" sz="2800">
                <a:ea typeface="Calibri"/>
                <a:cs typeface="Calibri"/>
              </a:rPr>
              <a:t>Introducción</a:t>
            </a:r>
          </a:p>
          <a:p>
            <a:pPr marL="457200" indent="-457200">
              <a:buFont typeface="Arial"/>
              <a:buChar char="•"/>
            </a:pPr>
            <a:r>
              <a:rPr lang="es-ES" sz="2800">
                <a:ea typeface="Calibri"/>
                <a:cs typeface="Calibri"/>
              </a:rPr>
              <a:t>Dataset elegido</a:t>
            </a:r>
          </a:p>
          <a:p>
            <a:pPr marL="457200" indent="-457200">
              <a:buFont typeface="Arial"/>
              <a:buChar char="•"/>
            </a:pPr>
            <a:r>
              <a:rPr lang="es-ES" sz="2800" b="1" u="sng">
                <a:ea typeface="Calibri"/>
                <a:cs typeface="Calibri"/>
              </a:rPr>
              <a:t>Adaptar el dataset a neo4j</a:t>
            </a:r>
          </a:p>
          <a:p>
            <a:pPr marL="457200" indent="-457200">
              <a:buFont typeface="Arial"/>
              <a:buChar char="•"/>
            </a:pPr>
            <a:r>
              <a:rPr lang="es-ES" sz="2800">
                <a:ea typeface="Calibri"/>
                <a:cs typeface="Calibri"/>
              </a:rPr>
              <a:t>Creación del proyecto</a:t>
            </a:r>
          </a:p>
          <a:p>
            <a:pPr marL="457200" indent="-457200">
              <a:buFont typeface="Arial"/>
              <a:buChar char="•"/>
            </a:pPr>
            <a:r>
              <a:rPr lang="es-ES" sz="2800">
                <a:ea typeface="Calibri"/>
                <a:cs typeface="Calibri"/>
              </a:rPr>
              <a:t>Carga de datos</a:t>
            </a:r>
            <a:endParaRPr lang="es-ES"/>
          </a:p>
          <a:p>
            <a:pPr marL="457200" indent="-457200">
              <a:buFont typeface="Arial"/>
              <a:buChar char="•"/>
            </a:pPr>
            <a:r>
              <a:rPr lang="es-ES" sz="2800">
                <a:ea typeface="Calibri"/>
                <a:cs typeface="Calibri"/>
              </a:rPr>
              <a:t>Preparación de los datos para su análisis</a:t>
            </a:r>
          </a:p>
          <a:p>
            <a:pPr marL="457200" indent="-457200">
              <a:buFont typeface="Arial"/>
              <a:buChar char="•"/>
            </a:pPr>
            <a:r>
              <a:rPr lang="es-ES" sz="2800">
                <a:ea typeface="Calibri"/>
                <a:cs typeface="Calibri"/>
              </a:rPr>
              <a:t>Análisis de la estructura del grafo</a:t>
            </a:r>
          </a:p>
          <a:p>
            <a:pPr marL="457200" indent="-457200">
              <a:buFont typeface="Arial"/>
              <a:buChar char="•"/>
            </a:pPr>
            <a:r>
              <a:rPr lang="es-ES" sz="2800">
                <a:ea typeface="Calibri"/>
                <a:cs typeface="Calibri"/>
              </a:rPr>
              <a:t>Análisis de las centralidades</a:t>
            </a:r>
          </a:p>
          <a:p>
            <a:pPr marL="457200" indent="-457200">
              <a:buFont typeface="Arial"/>
              <a:buChar char="•"/>
            </a:pPr>
            <a:r>
              <a:rPr lang="es-ES" sz="2800">
                <a:ea typeface="Calibri"/>
                <a:cs typeface="Calibri"/>
              </a:rPr>
              <a:t>Comparación de las centralidades</a:t>
            </a:r>
          </a:p>
          <a:p>
            <a:pPr marL="457200" indent="-457200">
              <a:buFont typeface="Arial"/>
              <a:buChar char="•"/>
            </a:pPr>
            <a:r>
              <a:rPr lang="es-ES" sz="2800">
                <a:ea typeface="Calibri"/>
                <a:cs typeface="Calibri"/>
              </a:rPr>
              <a:t>Relación clustering-grado</a:t>
            </a:r>
          </a:p>
          <a:p>
            <a:pPr marL="457200" indent="-457200">
              <a:buFont typeface="Arial"/>
              <a:buChar char="•"/>
            </a:pPr>
            <a:r>
              <a:rPr lang="es-ES" sz="2800">
                <a:ea typeface="Calibri"/>
                <a:cs typeface="Calibri"/>
              </a:rPr>
              <a:t>Diagrama de nodos</a:t>
            </a:r>
          </a:p>
        </p:txBody>
      </p:sp>
      <p:sp>
        <p:nvSpPr>
          <p:cNvPr id="6" name="CuadroTexto 5">
            <a:extLst>
              <a:ext uri="{FF2B5EF4-FFF2-40B4-BE49-F238E27FC236}">
                <a16:creationId xmlns:a16="http://schemas.microsoft.com/office/drawing/2014/main" id="{41177C46-1CE9-CF9C-59BB-AE27CFB94FB6}"/>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5400">
                <a:ea typeface="Calibri"/>
                <a:cs typeface="Calibri"/>
              </a:rPr>
              <a:t>Agenda</a:t>
            </a:r>
            <a:endParaRPr lang="es-ES" sz="5400"/>
          </a:p>
        </p:txBody>
      </p:sp>
      <p:sp>
        <p:nvSpPr>
          <p:cNvPr id="4" name="Marcador de número de diapositiva 3">
            <a:extLst>
              <a:ext uri="{FF2B5EF4-FFF2-40B4-BE49-F238E27FC236}">
                <a16:creationId xmlns:a16="http://schemas.microsoft.com/office/drawing/2014/main" id="{AEE22439-5EA5-5EB8-13EF-79E049B68B7A}"/>
              </a:ext>
            </a:extLst>
          </p:cNvPr>
          <p:cNvSpPr>
            <a:spLocks noGrp="1"/>
          </p:cNvSpPr>
          <p:nvPr>
            <p:ph type="sldNum" sz="quarter" idx="12"/>
          </p:nvPr>
        </p:nvSpPr>
        <p:spPr/>
        <p:txBody>
          <a:bodyPr/>
          <a:lstStyle/>
          <a:p>
            <a:fld id="{D57F1E4F-1CFF-5643-939E-217C01CDF565}" type="slidenum">
              <a:rPr lang="en-US" smtClean="0"/>
              <a:pPr/>
              <a:t>8</a:t>
            </a:fld>
            <a:endParaRPr lang="en-US"/>
          </a:p>
        </p:txBody>
      </p:sp>
    </p:spTree>
    <p:extLst>
      <p:ext uri="{BB962C8B-B14F-4D97-AF65-F5344CB8AC3E}">
        <p14:creationId xmlns:p14="http://schemas.microsoft.com/office/powerpoint/2010/main" val="414209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3ED02CF-925F-210B-F584-2EB94780AC00}"/>
            </a:ext>
          </a:extLst>
        </p:cNvPr>
        <p:cNvGrpSpPr/>
        <p:nvPr/>
      </p:nvGrpSpPr>
      <p:grpSpPr>
        <a:xfrm>
          <a:off x="0" y="0"/>
          <a:ext cx="0" cy="0"/>
          <a:chOff x="0" y="0"/>
          <a:chExt cx="0" cy="0"/>
        </a:xfrm>
      </p:grpSpPr>
      <p:pic>
        <p:nvPicPr>
          <p:cNvPr id="5" name="Picture 6">
            <a:extLst>
              <a:ext uri="{FF2B5EF4-FFF2-40B4-BE49-F238E27FC236}">
                <a16:creationId xmlns:a16="http://schemas.microsoft.com/office/drawing/2014/main" id="{4BEB36F5-B29E-4345-422C-802A07CA88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2008A873-6CEA-7BAB-ED05-403568169F37}"/>
              </a:ext>
            </a:extLst>
          </p:cNvPr>
          <p:cNvSpPr>
            <a:spLocks noGrp="1"/>
          </p:cNvSpPr>
          <p:nvPr>
            <p:ph type="title"/>
          </p:nvPr>
        </p:nvSpPr>
        <p:spPr>
          <a:xfrm>
            <a:off x="3962399" y="2013856"/>
            <a:ext cx="7197726" cy="3668487"/>
          </a:xfrm>
        </p:spPr>
        <p:txBody>
          <a:bodyPr vert="horz" lIns="91440" tIns="45720" rIns="91440" bIns="45720" rtlCol="0" anchor="b">
            <a:normAutofit/>
          </a:bodyPr>
          <a:lstStyle/>
          <a:p>
            <a:pPr algn="r"/>
            <a:r>
              <a:rPr lang="en-US" sz="8000" b="0" i="0"/>
              <a:t> </a:t>
            </a:r>
          </a:p>
        </p:txBody>
      </p:sp>
      <p:sp>
        <p:nvSpPr>
          <p:cNvPr id="3" name="CuadroTexto 2">
            <a:extLst>
              <a:ext uri="{FF2B5EF4-FFF2-40B4-BE49-F238E27FC236}">
                <a16:creationId xmlns:a16="http://schemas.microsoft.com/office/drawing/2014/main" id="{47941D25-8217-CB13-CC67-AD9BC812AC4E}"/>
              </a:ext>
            </a:extLst>
          </p:cNvPr>
          <p:cNvSpPr txBox="1"/>
          <p:nvPr/>
        </p:nvSpPr>
        <p:spPr>
          <a:xfrm>
            <a:off x="852652" y="1660788"/>
            <a:ext cx="730490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800">
                <a:ea typeface="Calibri"/>
                <a:cs typeface="Calibri"/>
              </a:rPr>
              <a:t>El texto nos venía separado por espacios, y como no es un formato aceptado por Neo4j, los hemos tenido que sustituir por comas. También hemos añadido "source, target" como nombre de la columna en la primera fila de esta.</a:t>
            </a:r>
          </a:p>
          <a:p>
            <a:endParaRPr lang="es-ES" sz="2800">
              <a:ea typeface="Calibri"/>
              <a:cs typeface="Calibri"/>
            </a:endParaRPr>
          </a:p>
          <a:p>
            <a:r>
              <a:rPr lang="es-ES" sz="2800">
                <a:ea typeface="Calibri"/>
                <a:cs typeface="Calibri"/>
              </a:rPr>
              <a:t>Una vez hecho esto, debemos pasar el archivo del formato .txt a .csv</a:t>
            </a:r>
          </a:p>
        </p:txBody>
      </p:sp>
      <p:sp>
        <p:nvSpPr>
          <p:cNvPr id="6" name="CuadroTexto 5">
            <a:extLst>
              <a:ext uri="{FF2B5EF4-FFF2-40B4-BE49-F238E27FC236}">
                <a16:creationId xmlns:a16="http://schemas.microsoft.com/office/drawing/2014/main" id="{F5E572F3-92AD-2D2B-18B9-1FDCD387144E}"/>
              </a:ext>
            </a:extLst>
          </p:cNvPr>
          <p:cNvSpPr txBox="1"/>
          <p:nvPr/>
        </p:nvSpPr>
        <p:spPr>
          <a:xfrm>
            <a:off x="851678" y="736197"/>
            <a:ext cx="1082642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5400">
                <a:ea typeface="Calibri"/>
                <a:cs typeface="Calibri"/>
              </a:rPr>
              <a:t>Adaptar el dataset a Neo4j:</a:t>
            </a:r>
          </a:p>
        </p:txBody>
      </p:sp>
      <p:pic>
        <p:nvPicPr>
          <p:cNvPr id="7" name="Imagen 6" descr="Imagen 1, Imagen">
            <a:extLst>
              <a:ext uri="{FF2B5EF4-FFF2-40B4-BE49-F238E27FC236}">
                <a16:creationId xmlns:a16="http://schemas.microsoft.com/office/drawing/2014/main" id="{7D89143B-F007-9CAE-9330-1C2594AD5C0A}"/>
              </a:ext>
            </a:extLst>
          </p:cNvPr>
          <p:cNvPicPr>
            <a:picLocks noChangeAspect="1"/>
          </p:cNvPicPr>
          <p:nvPr/>
        </p:nvPicPr>
        <p:blipFill>
          <a:blip r:embed="rId3"/>
          <a:srcRect l="1099" t="1033" r="42125" b="19121"/>
          <a:stretch>
            <a:fillRect/>
          </a:stretch>
        </p:blipFill>
        <p:spPr>
          <a:xfrm>
            <a:off x="9028767" y="1801052"/>
            <a:ext cx="1627957" cy="3260766"/>
          </a:xfrm>
          <a:prstGeom prst="rect">
            <a:avLst/>
          </a:prstGeom>
        </p:spPr>
      </p:pic>
      <p:sp>
        <p:nvSpPr>
          <p:cNvPr id="4" name="Marcador de número de diapositiva 3">
            <a:extLst>
              <a:ext uri="{FF2B5EF4-FFF2-40B4-BE49-F238E27FC236}">
                <a16:creationId xmlns:a16="http://schemas.microsoft.com/office/drawing/2014/main" id="{C4A9B980-0ACD-D0B8-B2D1-301992429142}"/>
              </a:ext>
            </a:extLst>
          </p:cNvPr>
          <p:cNvSpPr>
            <a:spLocks noGrp="1"/>
          </p:cNvSpPr>
          <p:nvPr>
            <p:ph type="sldNum" sz="quarter" idx="12"/>
          </p:nvPr>
        </p:nvSpPr>
        <p:spPr/>
        <p:txBody>
          <a:bodyPr/>
          <a:lstStyle/>
          <a:p>
            <a:fld id="{D57F1E4F-1CFF-5643-939E-217C01CDF565}" type="slidenum">
              <a:rPr lang="en-US" smtClean="0"/>
              <a:pPr/>
              <a:t>9</a:t>
            </a:fld>
            <a:endParaRPr lang="en-US"/>
          </a:p>
        </p:txBody>
      </p:sp>
    </p:spTree>
    <p:extLst>
      <p:ext uri="{BB962C8B-B14F-4D97-AF65-F5344CB8AC3E}">
        <p14:creationId xmlns:p14="http://schemas.microsoft.com/office/powerpoint/2010/main" val="1154583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2050</Words>
  <Application>Microsoft Office PowerPoint</Application>
  <PresentationFormat>Widescreen</PresentationFormat>
  <Paragraphs>409</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Aptos</vt:lpstr>
      <vt:lpstr>Arial</vt:lpstr>
      <vt:lpstr>Calibri</vt:lpstr>
      <vt:lpstr>Calibri Light</vt:lpstr>
      <vt:lpstr>Courier New</vt:lpstr>
      <vt:lpstr>Segoe UI Emoji</vt:lpstr>
      <vt:lpstr>Celestial</vt:lpstr>
      <vt:lpstr>Sie ii práctica final</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 </vt:lpstr>
      <vt:lpstr> </vt:lpstr>
      <vt:lpstr> </vt:lpstr>
      <vt:lpstr> </vt:lpstr>
      <vt:lpstr> </vt:lpstr>
      <vt:lpstr> </vt:lpstr>
      <vt:lpstr> </vt:lpstr>
      <vt:lpstr> </vt:lpstr>
      <vt:lpstr> </vt:lpstr>
      <vt:lpstr> </vt:lpstr>
      <vt:lpstr>PowerPoint Presentation</vt:lpstr>
      <vt:lpstr>PowerPoint Presentation</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 Gomez</dc:creator>
  <cp:lastModifiedBy>Daniel Gómez Obraztsov</cp:lastModifiedBy>
  <cp:revision>1</cp:revision>
  <dcterms:created xsi:type="dcterms:W3CDTF">2025-05-16T15:25:21Z</dcterms:created>
  <dcterms:modified xsi:type="dcterms:W3CDTF">2025-05-22T07:47:16Z</dcterms:modified>
</cp:coreProperties>
</file>